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293" r:id="rId2"/>
    <p:sldId id="578" r:id="rId3"/>
    <p:sldId id="627" r:id="rId4"/>
    <p:sldId id="661" r:id="rId5"/>
    <p:sldId id="662" r:id="rId6"/>
    <p:sldId id="657" r:id="rId7"/>
    <p:sldId id="658" r:id="rId8"/>
    <p:sldId id="659" r:id="rId9"/>
    <p:sldId id="663" r:id="rId10"/>
    <p:sldId id="664" r:id="rId11"/>
    <p:sldId id="656" r:id="rId12"/>
    <p:sldId id="665" r:id="rId13"/>
    <p:sldId id="666" r:id="rId14"/>
    <p:sldId id="667" r:id="rId15"/>
    <p:sldId id="668" r:id="rId16"/>
    <p:sldId id="669" r:id="rId17"/>
    <p:sldId id="670" r:id="rId18"/>
    <p:sldId id="671" r:id="rId19"/>
    <p:sldId id="672" r:id="rId20"/>
    <p:sldId id="673" r:id="rId21"/>
    <p:sldId id="674" r:id="rId22"/>
    <p:sldId id="675" r:id="rId23"/>
    <p:sldId id="647" r:id="rId24"/>
    <p:sldId id="625" r:id="rId25"/>
    <p:sldId id="676" r:id="rId26"/>
    <p:sldId id="428" r:id="rId27"/>
    <p:sldId id="273" r:id="rId28"/>
    <p:sldId id="282" r:id="rId29"/>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A9D2"/>
    <a:srgbClr val="C3D8EB"/>
    <a:srgbClr val="DFEBF5"/>
    <a:srgbClr val="FFFFFF"/>
    <a:srgbClr val="3B3B3B"/>
    <a:srgbClr val="333333"/>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1" autoAdjust="0"/>
    <p:restoredTop sz="91377" autoAdjust="0"/>
  </p:normalViewPr>
  <p:slideViewPr>
    <p:cSldViewPr snapToGrid="0" snapToObjects="1">
      <p:cViewPr varScale="1">
        <p:scale>
          <a:sx n="117" d="100"/>
          <a:sy n="117" d="100"/>
        </p:scale>
        <p:origin x="-145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1" d="100"/>
          <a:sy n="91" d="100"/>
        </p:scale>
        <p:origin x="-2814" y="-102"/>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avid%20Martineau\Documents\Conferences\UGM%202016\HybridParallelisation\MemoryUsag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en-GB"/>
              <a:t>Hybrid Parallelisation Performance</a:t>
            </a:r>
          </a:p>
        </c:rich>
      </c:tx>
      <c:overlay val="0"/>
    </c:title>
    <c:autoTitleDeleted val="0"/>
    <c:plotArea>
      <c:layout/>
      <c:scatterChart>
        <c:scatterStyle val="lineMarker"/>
        <c:varyColors val="0"/>
        <c:ser>
          <c:idx val="0"/>
          <c:order val="0"/>
          <c:tx>
            <c:strRef>
              <c:f>Sheet1!$A$1</c:f>
              <c:strCache>
                <c:ptCount val="1"/>
                <c:pt idx="0">
                  <c:v>64 procs x 1 thread</c:v>
                </c:pt>
              </c:strCache>
            </c:strRef>
          </c:tx>
          <c:xVal>
            <c:numRef>
              <c:f>Sheet1!$B$2:$B$14</c:f>
              <c:numCache>
                <c:formatCode>General</c:formatCode>
                <c:ptCount val="13"/>
                <c:pt idx="0">
                  <c:v>536.83000000000004</c:v>
                </c:pt>
                <c:pt idx="1">
                  <c:v>2999.46</c:v>
                </c:pt>
                <c:pt idx="2">
                  <c:v>2999.54</c:v>
                </c:pt>
                <c:pt idx="3">
                  <c:v>3011.38</c:v>
                </c:pt>
                <c:pt idx="4">
                  <c:v>3305.34</c:v>
                </c:pt>
                <c:pt idx="5">
                  <c:v>3305.34</c:v>
                </c:pt>
                <c:pt idx="6">
                  <c:v>3656.31</c:v>
                </c:pt>
                <c:pt idx="7">
                  <c:v>3656.31</c:v>
                </c:pt>
                <c:pt idx="8">
                  <c:v>3764.6</c:v>
                </c:pt>
                <c:pt idx="9">
                  <c:v>4028.02</c:v>
                </c:pt>
                <c:pt idx="10">
                  <c:v>6924.4</c:v>
                </c:pt>
                <c:pt idx="11">
                  <c:v>7460.45</c:v>
                </c:pt>
                <c:pt idx="12">
                  <c:v>7506.88</c:v>
                </c:pt>
              </c:numCache>
            </c:numRef>
          </c:xVal>
          <c:yVal>
            <c:numRef>
              <c:f>Sheet1!$I$2:$I$14</c:f>
              <c:numCache>
                <c:formatCode>General</c:formatCode>
                <c:ptCount val="13"/>
                <c:pt idx="0">
                  <c:v>44.388100000000001</c:v>
                </c:pt>
                <c:pt idx="1">
                  <c:v>133.779</c:v>
                </c:pt>
                <c:pt idx="2">
                  <c:v>133.779</c:v>
                </c:pt>
                <c:pt idx="3">
                  <c:v>132.94800000000001</c:v>
                </c:pt>
                <c:pt idx="4">
                  <c:v>136.077</c:v>
                </c:pt>
                <c:pt idx="5">
                  <c:v>136.077</c:v>
                </c:pt>
                <c:pt idx="6">
                  <c:v>138.47</c:v>
                </c:pt>
                <c:pt idx="7">
                  <c:v>138.47</c:v>
                </c:pt>
                <c:pt idx="8">
                  <c:v>135.26599999999999</c:v>
                </c:pt>
                <c:pt idx="9">
                  <c:v>132.292</c:v>
                </c:pt>
                <c:pt idx="10">
                  <c:v>139.751</c:v>
                </c:pt>
                <c:pt idx="11">
                  <c:v>135.71199999999999</c:v>
                </c:pt>
                <c:pt idx="12">
                  <c:v>135.30099999999999</c:v>
                </c:pt>
              </c:numCache>
            </c:numRef>
          </c:yVal>
          <c:smooth val="0"/>
        </c:ser>
        <c:ser>
          <c:idx val="1"/>
          <c:order val="1"/>
          <c:tx>
            <c:strRef>
              <c:f>Sheet1!$A$17</c:f>
              <c:strCache>
                <c:ptCount val="1"/>
                <c:pt idx="0">
                  <c:v>32 procs x 2 threads</c:v>
                </c:pt>
              </c:strCache>
            </c:strRef>
          </c:tx>
          <c:marker>
            <c:symbol val="square"/>
            <c:size val="5"/>
          </c:marker>
          <c:xVal>
            <c:numRef>
              <c:f>Sheet1!$B$18:$B$30</c:f>
              <c:numCache>
                <c:formatCode>General</c:formatCode>
                <c:ptCount val="13"/>
                <c:pt idx="0">
                  <c:v>499.16</c:v>
                </c:pt>
                <c:pt idx="1">
                  <c:v>2067.8200000000002</c:v>
                </c:pt>
                <c:pt idx="2">
                  <c:v>2067.86</c:v>
                </c:pt>
                <c:pt idx="3">
                  <c:v>2084.1</c:v>
                </c:pt>
                <c:pt idx="4">
                  <c:v>2375.2800000000002</c:v>
                </c:pt>
                <c:pt idx="5">
                  <c:v>2375.2800000000002</c:v>
                </c:pt>
                <c:pt idx="6">
                  <c:v>2875.67</c:v>
                </c:pt>
                <c:pt idx="7">
                  <c:v>2875.68</c:v>
                </c:pt>
                <c:pt idx="8">
                  <c:v>3078.22</c:v>
                </c:pt>
                <c:pt idx="9">
                  <c:v>3277.52</c:v>
                </c:pt>
                <c:pt idx="10">
                  <c:v>7730.48</c:v>
                </c:pt>
                <c:pt idx="11">
                  <c:v>7933.64</c:v>
                </c:pt>
                <c:pt idx="12">
                  <c:v>8003.31</c:v>
                </c:pt>
              </c:numCache>
            </c:numRef>
          </c:xVal>
          <c:yVal>
            <c:numRef>
              <c:f>Sheet1!$I$18:$I$30</c:f>
              <c:numCache>
                <c:formatCode>General</c:formatCode>
                <c:ptCount val="13"/>
                <c:pt idx="0">
                  <c:v>24.834499999999998</c:v>
                </c:pt>
                <c:pt idx="1">
                  <c:v>83.057299999999998</c:v>
                </c:pt>
                <c:pt idx="2">
                  <c:v>83.057299999999998</c:v>
                </c:pt>
                <c:pt idx="3">
                  <c:v>81.997100000000003</c:v>
                </c:pt>
                <c:pt idx="4">
                  <c:v>88.950900000000004</c:v>
                </c:pt>
                <c:pt idx="5">
                  <c:v>88.950900000000004</c:v>
                </c:pt>
                <c:pt idx="6">
                  <c:v>94.407200000000003</c:v>
                </c:pt>
                <c:pt idx="7">
                  <c:v>94.407200000000003</c:v>
                </c:pt>
                <c:pt idx="8">
                  <c:v>85.872200000000007</c:v>
                </c:pt>
                <c:pt idx="9">
                  <c:v>78.982900000000001</c:v>
                </c:pt>
                <c:pt idx="10">
                  <c:v>93.101500000000001</c:v>
                </c:pt>
                <c:pt idx="11">
                  <c:v>87.445400000000006</c:v>
                </c:pt>
                <c:pt idx="12">
                  <c:v>86.590400000000002</c:v>
                </c:pt>
              </c:numCache>
            </c:numRef>
          </c:yVal>
          <c:smooth val="0"/>
        </c:ser>
        <c:ser>
          <c:idx val="2"/>
          <c:order val="2"/>
          <c:tx>
            <c:strRef>
              <c:f>Sheet1!$A$33</c:f>
              <c:strCache>
                <c:ptCount val="1"/>
                <c:pt idx="0">
                  <c:v>16 procs x 4 threads</c:v>
                </c:pt>
              </c:strCache>
            </c:strRef>
          </c:tx>
          <c:marker>
            <c:symbol val="triangle"/>
            <c:size val="6"/>
          </c:marker>
          <c:xVal>
            <c:numRef>
              <c:f>Sheet1!$B$34:$B$46</c:f>
              <c:numCache>
                <c:formatCode>General</c:formatCode>
                <c:ptCount val="13"/>
                <c:pt idx="0">
                  <c:v>514.17999999999995</c:v>
                </c:pt>
                <c:pt idx="1">
                  <c:v>1527.02</c:v>
                </c:pt>
                <c:pt idx="2">
                  <c:v>1527.09</c:v>
                </c:pt>
                <c:pt idx="3">
                  <c:v>1558.5</c:v>
                </c:pt>
                <c:pt idx="4">
                  <c:v>1626.78</c:v>
                </c:pt>
                <c:pt idx="5">
                  <c:v>1626.78</c:v>
                </c:pt>
                <c:pt idx="6">
                  <c:v>2324.5</c:v>
                </c:pt>
                <c:pt idx="7">
                  <c:v>2324.5100000000002</c:v>
                </c:pt>
                <c:pt idx="8">
                  <c:v>2816.67</c:v>
                </c:pt>
                <c:pt idx="9">
                  <c:v>2990.77</c:v>
                </c:pt>
                <c:pt idx="10">
                  <c:v>10680.1</c:v>
                </c:pt>
                <c:pt idx="11">
                  <c:v>10889.3</c:v>
                </c:pt>
                <c:pt idx="12">
                  <c:v>11014</c:v>
                </c:pt>
              </c:numCache>
            </c:numRef>
          </c:xVal>
          <c:yVal>
            <c:numRef>
              <c:f>Sheet1!$I$34:$I$46</c:f>
              <c:numCache>
                <c:formatCode>General</c:formatCode>
                <c:ptCount val="13"/>
                <c:pt idx="0">
                  <c:v>15.009600000000001</c:v>
                </c:pt>
                <c:pt idx="1">
                  <c:v>63.622599999999998</c:v>
                </c:pt>
                <c:pt idx="2">
                  <c:v>63.622599999999998</c:v>
                </c:pt>
                <c:pt idx="3">
                  <c:v>63.917200000000001</c:v>
                </c:pt>
                <c:pt idx="4">
                  <c:v>71.455100000000002</c:v>
                </c:pt>
                <c:pt idx="5">
                  <c:v>71.455100000000002</c:v>
                </c:pt>
                <c:pt idx="6">
                  <c:v>77.100300000000004</c:v>
                </c:pt>
                <c:pt idx="7">
                  <c:v>77.100300000000004</c:v>
                </c:pt>
                <c:pt idx="8">
                  <c:v>72.070800000000006</c:v>
                </c:pt>
                <c:pt idx="9">
                  <c:v>64.956100000000006</c:v>
                </c:pt>
                <c:pt idx="10">
                  <c:v>73.874700000000004</c:v>
                </c:pt>
                <c:pt idx="11">
                  <c:v>68.721500000000006</c:v>
                </c:pt>
                <c:pt idx="12">
                  <c:v>68.437700000000007</c:v>
                </c:pt>
              </c:numCache>
            </c:numRef>
          </c:yVal>
          <c:smooth val="0"/>
        </c:ser>
        <c:ser>
          <c:idx val="3"/>
          <c:order val="3"/>
          <c:tx>
            <c:strRef>
              <c:f>Sheet1!$A$49</c:f>
              <c:strCache>
                <c:ptCount val="1"/>
                <c:pt idx="0">
                  <c:v>8 procs x 8 threads</c:v>
                </c:pt>
              </c:strCache>
            </c:strRef>
          </c:tx>
          <c:xVal>
            <c:numRef>
              <c:f>Sheet1!$B$50:$B$62</c:f>
              <c:numCache>
                <c:formatCode>General</c:formatCode>
                <c:ptCount val="13"/>
                <c:pt idx="0">
                  <c:v>580.32000000000005</c:v>
                </c:pt>
                <c:pt idx="1">
                  <c:v>1578.81</c:v>
                </c:pt>
                <c:pt idx="2">
                  <c:v>1578.92</c:v>
                </c:pt>
                <c:pt idx="3">
                  <c:v>1640.1</c:v>
                </c:pt>
                <c:pt idx="4">
                  <c:v>1773.79</c:v>
                </c:pt>
                <c:pt idx="5">
                  <c:v>1773.79</c:v>
                </c:pt>
                <c:pt idx="6">
                  <c:v>2951.06</c:v>
                </c:pt>
                <c:pt idx="7">
                  <c:v>2951.07</c:v>
                </c:pt>
                <c:pt idx="8">
                  <c:v>4333.12</c:v>
                </c:pt>
                <c:pt idx="9">
                  <c:v>4481.51</c:v>
                </c:pt>
                <c:pt idx="10">
                  <c:v>18799.5</c:v>
                </c:pt>
                <c:pt idx="11">
                  <c:v>19063</c:v>
                </c:pt>
                <c:pt idx="12">
                  <c:v>19297</c:v>
                </c:pt>
              </c:numCache>
            </c:numRef>
          </c:xVal>
          <c:yVal>
            <c:numRef>
              <c:f>Sheet1!$I$50:$I$62</c:f>
              <c:numCache>
                <c:formatCode>General</c:formatCode>
                <c:ptCount val="13"/>
                <c:pt idx="0">
                  <c:v>10.094900000000001</c:v>
                </c:pt>
                <c:pt idx="1">
                  <c:v>52.678600000000003</c:v>
                </c:pt>
                <c:pt idx="2">
                  <c:v>52.678600000000003</c:v>
                </c:pt>
                <c:pt idx="3">
                  <c:v>52.6509</c:v>
                </c:pt>
                <c:pt idx="4">
                  <c:v>60.511600000000001</c:v>
                </c:pt>
                <c:pt idx="5">
                  <c:v>60.511600000000001</c:v>
                </c:pt>
                <c:pt idx="6">
                  <c:v>65.822699999999998</c:v>
                </c:pt>
                <c:pt idx="7">
                  <c:v>65.822699999999998</c:v>
                </c:pt>
                <c:pt idx="8">
                  <c:v>60.3003</c:v>
                </c:pt>
                <c:pt idx="9">
                  <c:v>59.406999999999996</c:v>
                </c:pt>
                <c:pt idx="10">
                  <c:v>60.0655</c:v>
                </c:pt>
                <c:pt idx="11">
                  <c:v>52.072800000000001</c:v>
                </c:pt>
                <c:pt idx="12">
                  <c:v>51.529800000000002</c:v>
                </c:pt>
              </c:numCache>
            </c:numRef>
          </c:yVal>
          <c:smooth val="0"/>
        </c:ser>
        <c:dLbls>
          <c:showLegendKey val="0"/>
          <c:showVal val="0"/>
          <c:showCatName val="0"/>
          <c:showSerName val="0"/>
          <c:showPercent val="0"/>
          <c:showBubbleSize val="0"/>
        </c:dLbls>
        <c:axId val="93000064"/>
        <c:axId val="93001984"/>
      </c:scatterChart>
      <c:valAx>
        <c:axId val="93000064"/>
        <c:scaling>
          <c:orientation val="minMax"/>
        </c:scaling>
        <c:delete val="0"/>
        <c:axPos val="b"/>
        <c:title>
          <c:tx>
            <c:rich>
              <a:bodyPr/>
              <a:lstStyle/>
              <a:p>
                <a:pPr>
                  <a:defRPr/>
                </a:pPr>
                <a:r>
                  <a:rPr lang="en-GB"/>
                  <a:t>Time (s)</a:t>
                </a:r>
              </a:p>
            </c:rich>
          </c:tx>
          <c:overlay val="0"/>
        </c:title>
        <c:numFmt formatCode="General" sourceLinked="1"/>
        <c:majorTickMark val="out"/>
        <c:minorTickMark val="none"/>
        <c:tickLblPos val="nextTo"/>
        <c:crossAx val="93001984"/>
        <c:crosses val="autoZero"/>
        <c:crossBetween val="midCat"/>
      </c:valAx>
      <c:valAx>
        <c:axId val="93001984"/>
        <c:scaling>
          <c:orientation val="minMax"/>
        </c:scaling>
        <c:delete val="0"/>
        <c:axPos val="l"/>
        <c:majorGridlines/>
        <c:title>
          <c:tx>
            <c:rich>
              <a:bodyPr rot="-5400000" vert="horz"/>
              <a:lstStyle/>
              <a:p>
                <a:pPr>
                  <a:defRPr/>
                </a:pPr>
                <a:r>
                  <a:rPr lang="en-GB"/>
                  <a:t>Total Virtual Size (Gb)</a:t>
                </a:r>
              </a:p>
            </c:rich>
          </c:tx>
          <c:overlay val="0"/>
        </c:title>
        <c:numFmt formatCode="General" sourceLinked="1"/>
        <c:majorTickMark val="out"/>
        <c:minorTickMark val="none"/>
        <c:tickLblPos val="nextTo"/>
        <c:crossAx val="93000064"/>
        <c:crosses val="autoZero"/>
        <c:crossBetween val="midCat"/>
      </c:valAx>
    </c:plotArea>
    <c:legend>
      <c:legendPos val="r"/>
      <c:layout>
        <c:manualLayout>
          <c:xMode val="edge"/>
          <c:yMode val="edge"/>
          <c:x val="0.78381147540983609"/>
          <c:y val="0.19583269361524797"/>
          <c:w val="0.20594262295081966"/>
          <c:h val="0.21124392877074211"/>
        </c:manualLayout>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BCCB27-9D3B-439B-9842-01205A03ED23}" type="doc">
      <dgm:prSet loTypeId="urn:microsoft.com/office/officeart/2005/8/layout/list1" loCatId="list" qsTypeId="urn:microsoft.com/office/officeart/2005/8/quickstyle/3d4" qsCatId="3D" csTypeId="urn:microsoft.com/office/officeart/2005/8/colors/accent1_1" csCatId="accent1" phldr="1"/>
      <dgm:spPr/>
      <dgm:t>
        <a:bodyPr/>
        <a:lstStyle/>
        <a:p>
          <a:endParaRPr lang="en-GB"/>
        </a:p>
      </dgm:t>
    </dgm:pt>
    <dgm:pt modelId="{36E83536-737F-4788-9D83-82D59E493951}">
      <dgm:prSet phldrT="[Text]"/>
      <dgm:spPr/>
      <dgm:t>
        <a:bodyPr/>
        <a:lstStyle/>
        <a:p>
          <a:r>
            <a:rPr lang="en-GB" dirty="0" smtClean="0">
              <a:ln/>
            </a:rPr>
            <a:t>Introduction</a:t>
          </a:r>
          <a:endParaRPr lang="en-GB" dirty="0">
            <a:ln/>
          </a:endParaRPr>
        </a:p>
      </dgm:t>
    </dgm:pt>
    <dgm:pt modelId="{1444E085-5EF1-452C-B73F-B48BF1AAEA79}" type="parTrans" cxnId="{6C8155A6-518C-413F-A4BB-8A57D53EE3CE}">
      <dgm:prSet/>
      <dgm:spPr/>
      <dgm:t>
        <a:bodyPr/>
        <a:lstStyle/>
        <a:p>
          <a:endParaRPr lang="en-GB">
            <a:ln>
              <a:noFill/>
            </a:ln>
          </a:endParaRPr>
        </a:p>
      </dgm:t>
    </dgm:pt>
    <dgm:pt modelId="{2727A846-0DE8-4A7B-AA5A-6DF3A17D529F}" type="sibTrans" cxnId="{6C8155A6-518C-413F-A4BB-8A57D53EE3CE}">
      <dgm:prSet/>
      <dgm:spPr/>
      <dgm:t>
        <a:bodyPr/>
        <a:lstStyle/>
        <a:p>
          <a:endParaRPr lang="en-GB">
            <a:ln>
              <a:noFill/>
            </a:ln>
          </a:endParaRPr>
        </a:p>
      </dgm:t>
    </dgm:pt>
    <dgm:pt modelId="{DFA8A6F3-151B-4B08-AB7D-DC9E720ECA08}">
      <dgm:prSet phldrT="[Text]"/>
      <dgm:spPr/>
      <dgm:t>
        <a:bodyPr/>
        <a:lstStyle/>
        <a:p>
          <a:r>
            <a:rPr lang="de-DE" dirty="0" smtClean="0">
              <a:ln/>
            </a:rPr>
            <a:t>Performance</a:t>
          </a:r>
          <a:endParaRPr lang="en-GB" dirty="0">
            <a:ln/>
          </a:endParaRPr>
        </a:p>
      </dgm:t>
    </dgm:pt>
    <dgm:pt modelId="{C94C4A9A-8C96-4813-B223-C0AD0B58A5D6}" type="sibTrans" cxnId="{EF7FC6F6-2C88-4065-B8D1-6287D4CFD88C}">
      <dgm:prSet/>
      <dgm:spPr/>
      <dgm:t>
        <a:bodyPr/>
        <a:lstStyle/>
        <a:p>
          <a:endParaRPr lang="en-GB">
            <a:ln>
              <a:noFill/>
            </a:ln>
          </a:endParaRPr>
        </a:p>
      </dgm:t>
    </dgm:pt>
    <dgm:pt modelId="{8347BF94-D996-424D-9FED-40F35921C7A9}" type="parTrans" cxnId="{EF7FC6F6-2C88-4065-B8D1-6287D4CFD88C}">
      <dgm:prSet/>
      <dgm:spPr/>
      <dgm:t>
        <a:bodyPr/>
        <a:lstStyle/>
        <a:p>
          <a:endParaRPr lang="en-GB">
            <a:ln>
              <a:noFill/>
            </a:ln>
          </a:endParaRPr>
        </a:p>
      </dgm:t>
    </dgm:pt>
    <dgm:pt modelId="{C7D206F8-B83D-4589-9292-48F8BB20CC91}">
      <dgm:prSet phldrT="[Text]"/>
      <dgm:spPr/>
      <dgm:t>
        <a:bodyPr/>
        <a:lstStyle/>
        <a:p>
          <a:r>
            <a:rPr lang="de-DE" dirty="0" smtClean="0">
              <a:ln/>
            </a:rPr>
            <a:t>Ease-of-use</a:t>
          </a:r>
          <a:endParaRPr lang="en-GB" dirty="0">
            <a:ln/>
          </a:endParaRPr>
        </a:p>
      </dgm:t>
    </dgm:pt>
    <dgm:pt modelId="{664F648D-5F08-4F67-9E9A-EEC503A4C826}" type="sibTrans" cxnId="{682574AF-8A6F-40DD-8FB0-ADBB1E50FDA9}">
      <dgm:prSet/>
      <dgm:spPr/>
      <dgm:t>
        <a:bodyPr/>
        <a:lstStyle/>
        <a:p>
          <a:endParaRPr lang="en-GB">
            <a:ln>
              <a:noFill/>
            </a:ln>
          </a:endParaRPr>
        </a:p>
      </dgm:t>
    </dgm:pt>
    <dgm:pt modelId="{0EB322F3-A3E0-4023-8736-4BFC1DCF80ED}" type="parTrans" cxnId="{682574AF-8A6F-40DD-8FB0-ADBB1E50FDA9}">
      <dgm:prSet/>
      <dgm:spPr/>
      <dgm:t>
        <a:bodyPr/>
        <a:lstStyle/>
        <a:p>
          <a:endParaRPr lang="en-GB">
            <a:ln>
              <a:noFill/>
            </a:ln>
          </a:endParaRPr>
        </a:p>
      </dgm:t>
    </dgm:pt>
    <dgm:pt modelId="{D373D607-7E0C-4221-BEB9-516FEAB107AF}">
      <dgm:prSet phldrT="[Text]"/>
      <dgm:spPr/>
      <dgm:t>
        <a:bodyPr/>
        <a:lstStyle/>
        <a:p>
          <a:r>
            <a:rPr lang="de-DE" dirty="0" smtClean="0">
              <a:ln/>
            </a:rPr>
            <a:t>Conclusions</a:t>
          </a:r>
          <a:endParaRPr lang="de-DE" dirty="0">
            <a:ln/>
          </a:endParaRPr>
        </a:p>
      </dgm:t>
    </dgm:pt>
    <dgm:pt modelId="{11B721D6-9E2F-42D4-AFA5-11EC11F11459}" type="parTrans" cxnId="{E3FA27CC-1062-4703-B29E-901073314205}">
      <dgm:prSet/>
      <dgm:spPr/>
      <dgm:t>
        <a:bodyPr/>
        <a:lstStyle/>
        <a:p>
          <a:endParaRPr lang="en-GB"/>
        </a:p>
      </dgm:t>
    </dgm:pt>
    <dgm:pt modelId="{EB529926-C71B-4F43-A9D0-663033551674}" type="sibTrans" cxnId="{E3FA27CC-1062-4703-B29E-901073314205}">
      <dgm:prSet/>
      <dgm:spPr/>
      <dgm:t>
        <a:bodyPr/>
        <a:lstStyle/>
        <a:p>
          <a:endParaRPr lang="en-GB"/>
        </a:p>
      </dgm:t>
    </dgm:pt>
    <dgm:pt modelId="{F3A060AD-3F9F-4539-978D-25A8F361B9DE}" type="pres">
      <dgm:prSet presAssocID="{24BCCB27-9D3B-439B-9842-01205A03ED23}" presName="linear" presStyleCnt="0">
        <dgm:presLayoutVars>
          <dgm:dir/>
          <dgm:animLvl val="lvl"/>
          <dgm:resizeHandles val="exact"/>
        </dgm:presLayoutVars>
      </dgm:prSet>
      <dgm:spPr/>
      <dgm:t>
        <a:bodyPr/>
        <a:lstStyle/>
        <a:p>
          <a:endParaRPr lang="en-GB"/>
        </a:p>
      </dgm:t>
    </dgm:pt>
    <dgm:pt modelId="{3855B756-62D2-4CBC-8356-18EA831F678F}" type="pres">
      <dgm:prSet presAssocID="{36E83536-737F-4788-9D83-82D59E493951}" presName="parentLin" presStyleCnt="0"/>
      <dgm:spPr/>
    </dgm:pt>
    <dgm:pt modelId="{9EAFD3D0-8EDF-429C-971C-BC99493EEFCA}" type="pres">
      <dgm:prSet presAssocID="{36E83536-737F-4788-9D83-82D59E493951}" presName="parentLeftMargin" presStyleLbl="node1" presStyleIdx="0" presStyleCnt="4"/>
      <dgm:spPr/>
      <dgm:t>
        <a:bodyPr/>
        <a:lstStyle/>
        <a:p>
          <a:endParaRPr lang="en-GB"/>
        </a:p>
      </dgm:t>
    </dgm:pt>
    <dgm:pt modelId="{E99D662D-BB7E-41EB-AC5F-5C0511F4B5D8}" type="pres">
      <dgm:prSet presAssocID="{36E83536-737F-4788-9D83-82D59E493951}" presName="parentText" presStyleLbl="node1" presStyleIdx="0" presStyleCnt="4">
        <dgm:presLayoutVars>
          <dgm:chMax val="0"/>
          <dgm:bulletEnabled val="1"/>
        </dgm:presLayoutVars>
      </dgm:prSet>
      <dgm:spPr/>
      <dgm:t>
        <a:bodyPr/>
        <a:lstStyle/>
        <a:p>
          <a:endParaRPr lang="en-GB"/>
        </a:p>
      </dgm:t>
    </dgm:pt>
    <dgm:pt modelId="{99FC2F83-F750-41EA-8D78-2BDC624BE0C6}" type="pres">
      <dgm:prSet presAssocID="{36E83536-737F-4788-9D83-82D59E493951}" presName="negativeSpace" presStyleCnt="0"/>
      <dgm:spPr/>
    </dgm:pt>
    <dgm:pt modelId="{91CEDCF0-BDA5-40AF-A43B-1D8A73BE0D25}" type="pres">
      <dgm:prSet presAssocID="{36E83536-737F-4788-9D83-82D59E493951}" presName="childText" presStyleLbl="conFgAcc1" presStyleIdx="0" presStyleCnt="4" custLinFactNeighborX="-1383">
        <dgm:presLayoutVars>
          <dgm:bulletEnabled val="1"/>
        </dgm:presLayoutVars>
      </dgm:prSet>
      <dgm:spPr>
        <a:solidFill>
          <a:srgbClr val="7AA9D2">
            <a:alpha val="90000"/>
          </a:srgbClr>
        </a:solidFill>
      </dgm:spPr>
    </dgm:pt>
    <dgm:pt modelId="{F55BFFD3-F3CE-4E3D-8104-0FAE0AA7D246}" type="pres">
      <dgm:prSet presAssocID="{2727A846-0DE8-4A7B-AA5A-6DF3A17D529F}" presName="spaceBetweenRectangles" presStyleCnt="0"/>
      <dgm:spPr/>
    </dgm:pt>
    <dgm:pt modelId="{57B3E9FC-6962-4973-A1E1-B1AD3BF3F92F}" type="pres">
      <dgm:prSet presAssocID="{DFA8A6F3-151B-4B08-AB7D-DC9E720ECA08}" presName="parentLin" presStyleCnt="0"/>
      <dgm:spPr/>
    </dgm:pt>
    <dgm:pt modelId="{3DFF82E1-5E65-4B03-9EC7-665D1B14841B}" type="pres">
      <dgm:prSet presAssocID="{DFA8A6F3-151B-4B08-AB7D-DC9E720ECA08}" presName="parentLeftMargin" presStyleLbl="node1" presStyleIdx="0" presStyleCnt="4"/>
      <dgm:spPr/>
      <dgm:t>
        <a:bodyPr/>
        <a:lstStyle/>
        <a:p>
          <a:endParaRPr lang="en-GB"/>
        </a:p>
      </dgm:t>
    </dgm:pt>
    <dgm:pt modelId="{C005E4EB-115B-432B-B2E8-DFBB6913A475}" type="pres">
      <dgm:prSet presAssocID="{DFA8A6F3-151B-4B08-AB7D-DC9E720ECA08}" presName="parentText" presStyleLbl="node1" presStyleIdx="1" presStyleCnt="4">
        <dgm:presLayoutVars>
          <dgm:chMax val="0"/>
          <dgm:bulletEnabled val="1"/>
        </dgm:presLayoutVars>
      </dgm:prSet>
      <dgm:spPr/>
      <dgm:t>
        <a:bodyPr/>
        <a:lstStyle/>
        <a:p>
          <a:endParaRPr lang="en-GB"/>
        </a:p>
      </dgm:t>
    </dgm:pt>
    <dgm:pt modelId="{2295C729-8578-4A6D-85E1-A171E396D895}" type="pres">
      <dgm:prSet presAssocID="{DFA8A6F3-151B-4B08-AB7D-DC9E720ECA08}" presName="negativeSpace" presStyleCnt="0"/>
      <dgm:spPr/>
    </dgm:pt>
    <dgm:pt modelId="{BA6D9CBA-2022-42F9-B17D-B65F2E092E93}" type="pres">
      <dgm:prSet presAssocID="{DFA8A6F3-151B-4B08-AB7D-DC9E720ECA08}" presName="childText" presStyleLbl="conFgAcc1" presStyleIdx="1" presStyleCnt="4">
        <dgm:presLayoutVars>
          <dgm:bulletEnabled val="1"/>
        </dgm:presLayoutVars>
      </dgm:prSet>
      <dgm:spPr>
        <a:solidFill>
          <a:srgbClr val="7AA9D2">
            <a:alpha val="90000"/>
          </a:srgbClr>
        </a:solidFill>
      </dgm:spPr>
    </dgm:pt>
    <dgm:pt modelId="{A540F326-3B78-41F0-B89C-0E0258ED71E7}" type="pres">
      <dgm:prSet presAssocID="{C94C4A9A-8C96-4813-B223-C0AD0B58A5D6}" presName="spaceBetweenRectangles" presStyleCnt="0"/>
      <dgm:spPr/>
    </dgm:pt>
    <dgm:pt modelId="{2FC621E7-1C41-4146-B476-E7298CB947B6}" type="pres">
      <dgm:prSet presAssocID="{C7D206F8-B83D-4589-9292-48F8BB20CC91}" presName="parentLin" presStyleCnt="0"/>
      <dgm:spPr/>
    </dgm:pt>
    <dgm:pt modelId="{61346BC4-D1D5-4399-AF0B-EDBB73A61B12}" type="pres">
      <dgm:prSet presAssocID="{C7D206F8-B83D-4589-9292-48F8BB20CC91}" presName="parentLeftMargin" presStyleLbl="node1" presStyleIdx="1" presStyleCnt="4"/>
      <dgm:spPr/>
      <dgm:t>
        <a:bodyPr/>
        <a:lstStyle/>
        <a:p>
          <a:endParaRPr lang="en-GB"/>
        </a:p>
      </dgm:t>
    </dgm:pt>
    <dgm:pt modelId="{28597B2F-E7F7-43AB-83E3-CA51180E8199}" type="pres">
      <dgm:prSet presAssocID="{C7D206F8-B83D-4589-9292-48F8BB20CC91}" presName="parentText" presStyleLbl="node1" presStyleIdx="2" presStyleCnt="4">
        <dgm:presLayoutVars>
          <dgm:chMax val="0"/>
          <dgm:bulletEnabled val="1"/>
        </dgm:presLayoutVars>
      </dgm:prSet>
      <dgm:spPr/>
      <dgm:t>
        <a:bodyPr/>
        <a:lstStyle/>
        <a:p>
          <a:endParaRPr lang="en-GB"/>
        </a:p>
      </dgm:t>
    </dgm:pt>
    <dgm:pt modelId="{57CF1DAF-2286-4999-BB67-4A97F0B33E2A}" type="pres">
      <dgm:prSet presAssocID="{C7D206F8-B83D-4589-9292-48F8BB20CC91}" presName="negativeSpace" presStyleCnt="0"/>
      <dgm:spPr/>
    </dgm:pt>
    <dgm:pt modelId="{28F42A17-F06D-404D-937D-8592B736A6F6}" type="pres">
      <dgm:prSet presAssocID="{C7D206F8-B83D-4589-9292-48F8BB20CC91}" presName="childText" presStyleLbl="conFgAcc1" presStyleIdx="2" presStyleCnt="4">
        <dgm:presLayoutVars>
          <dgm:bulletEnabled val="1"/>
        </dgm:presLayoutVars>
      </dgm:prSet>
      <dgm:spPr>
        <a:solidFill>
          <a:srgbClr val="7AA9D2">
            <a:alpha val="90000"/>
          </a:srgbClr>
        </a:solidFill>
      </dgm:spPr>
    </dgm:pt>
    <dgm:pt modelId="{CD7BB68B-E6DE-41BD-80C4-48DB5EC8746B}" type="pres">
      <dgm:prSet presAssocID="{664F648D-5F08-4F67-9E9A-EEC503A4C826}" presName="spaceBetweenRectangles" presStyleCnt="0"/>
      <dgm:spPr/>
    </dgm:pt>
    <dgm:pt modelId="{AE055BEA-CE16-4F5E-B040-BBBFCC4E40C9}" type="pres">
      <dgm:prSet presAssocID="{D373D607-7E0C-4221-BEB9-516FEAB107AF}" presName="parentLin" presStyleCnt="0"/>
      <dgm:spPr/>
    </dgm:pt>
    <dgm:pt modelId="{CBE39A0D-BA5E-4411-A8F9-B0807935796D}" type="pres">
      <dgm:prSet presAssocID="{D373D607-7E0C-4221-BEB9-516FEAB107AF}" presName="parentLeftMargin" presStyleLbl="node1" presStyleIdx="2" presStyleCnt="4"/>
      <dgm:spPr/>
      <dgm:t>
        <a:bodyPr/>
        <a:lstStyle/>
        <a:p>
          <a:endParaRPr lang="en-GB"/>
        </a:p>
      </dgm:t>
    </dgm:pt>
    <dgm:pt modelId="{9E7B9982-2BA8-4ED5-97FE-3365D7BECC71}" type="pres">
      <dgm:prSet presAssocID="{D373D607-7E0C-4221-BEB9-516FEAB107AF}" presName="parentText" presStyleLbl="node1" presStyleIdx="3" presStyleCnt="4">
        <dgm:presLayoutVars>
          <dgm:chMax val="0"/>
          <dgm:bulletEnabled val="1"/>
        </dgm:presLayoutVars>
      </dgm:prSet>
      <dgm:spPr/>
      <dgm:t>
        <a:bodyPr/>
        <a:lstStyle/>
        <a:p>
          <a:endParaRPr lang="en-GB"/>
        </a:p>
      </dgm:t>
    </dgm:pt>
    <dgm:pt modelId="{A554E7C5-98A7-47DC-8C2B-7DD9292D7B7F}" type="pres">
      <dgm:prSet presAssocID="{D373D607-7E0C-4221-BEB9-516FEAB107AF}" presName="negativeSpace" presStyleCnt="0"/>
      <dgm:spPr/>
    </dgm:pt>
    <dgm:pt modelId="{8910A03B-538B-49E4-9580-DF37CF137F13}" type="pres">
      <dgm:prSet presAssocID="{D373D607-7E0C-4221-BEB9-516FEAB107AF}" presName="childText" presStyleLbl="conFgAcc1" presStyleIdx="3" presStyleCnt="4">
        <dgm:presLayoutVars>
          <dgm:bulletEnabled val="1"/>
        </dgm:presLayoutVars>
      </dgm:prSet>
      <dgm:spPr>
        <a:solidFill>
          <a:srgbClr val="7AA9D2">
            <a:alpha val="90000"/>
          </a:srgbClr>
        </a:solidFill>
        <a:ln>
          <a:solidFill>
            <a:schemeClr val="bg1"/>
          </a:solidFill>
        </a:ln>
      </dgm:spPr>
    </dgm:pt>
  </dgm:ptLst>
  <dgm:cxnLst>
    <dgm:cxn modelId="{DDE7A8AF-24ED-4628-91EF-56B0AC991C3A}" type="presOf" srcId="{D373D607-7E0C-4221-BEB9-516FEAB107AF}" destId="{9E7B9982-2BA8-4ED5-97FE-3365D7BECC71}" srcOrd="1" destOrd="0" presId="urn:microsoft.com/office/officeart/2005/8/layout/list1"/>
    <dgm:cxn modelId="{E3FA27CC-1062-4703-B29E-901073314205}" srcId="{24BCCB27-9D3B-439B-9842-01205A03ED23}" destId="{D373D607-7E0C-4221-BEB9-516FEAB107AF}" srcOrd="3" destOrd="0" parTransId="{11B721D6-9E2F-42D4-AFA5-11EC11F11459}" sibTransId="{EB529926-C71B-4F43-A9D0-663033551674}"/>
    <dgm:cxn modelId="{1DA7DB27-331F-43C2-A331-EB3E879FD249}" type="presOf" srcId="{D373D607-7E0C-4221-BEB9-516FEAB107AF}" destId="{CBE39A0D-BA5E-4411-A8F9-B0807935796D}" srcOrd="0" destOrd="0" presId="urn:microsoft.com/office/officeart/2005/8/layout/list1"/>
    <dgm:cxn modelId="{7E5A4898-F269-4007-B821-46BB99C378F4}" type="presOf" srcId="{36E83536-737F-4788-9D83-82D59E493951}" destId="{9EAFD3D0-8EDF-429C-971C-BC99493EEFCA}" srcOrd="0" destOrd="0" presId="urn:microsoft.com/office/officeart/2005/8/layout/list1"/>
    <dgm:cxn modelId="{D7E2C6F2-348D-489D-A8DA-5C7A18C59F41}" type="presOf" srcId="{24BCCB27-9D3B-439B-9842-01205A03ED23}" destId="{F3A060AD-3F9F-4539-978D-25A8F361B9DE}" srcOrd="0" destOrd="0" presId="urn:microsoft.com/office/officeart/2005/8/layout/list1"/>
    <dgm:cxn modelId="{98E85F27-601E-4666-AEC5-EB7D15B14009}" type="presOf" srcId="{DFA8A6F3-151B-4B08-AB7D-DC9E720ECA08}" destId="{3DFF82E1-5E65-4B03-9EC7-665D1B14841B}" srcOrd="0" destOrd="0" presId="urn:microsoft.com/office/officeart/2005/8/layout/list1"/>
    <dgm:cxn modelId="{AF5A8118-FD50-42EF-974C-EA7AB9A50738}" type="presOf" srcId="{DFA8A6F3-151B-4B08-AB7D-DC9E720ECA08}" destId="{C005E4EB-115B-432B-B2E8-DFBB6913A475}" srcOrd="1" destOrd="0" presId="urn:microsoft.com/office/officeart/2005/8/layout/list1"/>
    <dgm:cxn modelId="{EF7FC6F6-2C88-4065-B8D1-6287D4CFD88C}" srcId="{24BCCB27-9D3B-439B-9842-01205A03ED23}" destId="{DFA8A6F3-151B-4B08-AB7D-DC9E720ECA08}" srcOrd="1" destOrd="0" parTransId="{8347BF94-D996-424D-9FED-40F35921C7A9}" sibTransId="{C94C4A9A-8C96-4813-B223-C0AD0B58A5D6}"/>
    <dgm:cxn modelId="{682574AF-8A6F-40DD-8FB0-ADBB1E50FDA9}" srcId="{24BCCB27-9D3B-439B-9842-01205A03ED23}" destId="{C7D206F8-B83D-4589-9292-48F8BB20CC91}" srcOrd="2" destOrd="0" parTransId="{0EB322F3-A3E0-4023-8736-4BFC1DCF80ED}" sibTransId="{664F648D-5F08-4F67-9E9A-EEC503A4C826}"/>
    <dgm:cxn modelId="{4D4DF2BE-58A9-4AE9-A282-CB973E70C674}" type="presOf" srcId="{36E83536-737F-4788-9D83-82D59E493951}" destId="{E99D662D-BB7E-41EB-AC5F-5C0511F4B5D8}" srcOrd="1" destOrd="0" presId="urn:microsoft.com/office/officeart/2005/8/layout/list1"/>
    <dgm:cxn modelId="{76B72C9B-31AD-4765-A7A1-36BE5E2C59CB}" type="presOf" srcId="{C7D206F8-B83D-4589-9292-48F8BB20CC91}" destId="{61346BC4-D1D5-4399-AF0B-EDBB73A61B12}" srcOrd="0" destOrd="0" presId="urn:microsoft.com/office/officeart/2005/8/layout/list1"/>
    <dgm:cxn modelId="{49E7A43E-133B-426A-BC9F-96B53E0855E0}" type="presOf" srcId="{C7D206F8-B83D-4589-9292-48F8BB20CC91}" destId="{28597B2F-E7F7-43AB-83E3-CA51180E8199}" srcOrd="1" destOrd="0" presId="urn:microsoft.com/office/officeart/2005/8/layout/list1"/>
    <dgm:cxn modelId="{6C8155A6-518C-413F-A4BB-8A57D53EE3CE}" srcId="{24BCCB27-9D3B-439B-9842-01205A03ED23}" destId="{36E83536-737F-4788-9D83-82D59E493951}" srcOrd="0" destOrd="0" parTransId="{1444E085-5EF1-452C-B73F-B48BF1AAEA79}" sibTransId="{2727A846-0DE8-4A7B-AA5A-6DF3A17D529F}"/>
    <dgm:cxn modelId="{63F87BBD-A44B-438E-9E85-4009FA250218}" type="presParOf" srcId="{F3A060AD-3F9F-4539-978D-25A8F361B9DE}" destId="{3855B756-62D2-4CBC-8356-18EA831F678F}" srcOrd="0" destOrd="0" presId="urn:microsoft.com/office/officeart/2005/8/layout/list1"/>
    <dgm:cxn modelId="{0D55BCD8-4602-446B-91A0-B3DE8825E2E3}" type="presParOf" srcId="{3855B756-62D2-4CBC-8356-18EA831F678F}" destId="{9EAFD3D0-8EDF-429C-971C-BC99493EEFCA}" srcOrd="0" destOrd="0" presId="urn:microsoft.com/office/officeart/2005/8/layout/list1"/>
    <dgm:cxn modelId="{ED898D43-4EE9-4815-88E2-86DE4C53E6B2}" type="presParOf" srcId="{3855B756-62D2-4CBC-8356-18EA831F678F}" destId="{E99D662D-BB7E-41EB-AC5F-5C0511F4B5D8}" srcOrd="1" destOrd="0" presId="urn:microsoft.com/office/officeart/2005/8/layout/list1"/>
    <dgm:cxn modelId="{F0240181-0B39-42B8-B99E-0604F5EDB64E}" type="presParOf" srcId="{F3A060AD-3F9F-4539-978D-25A8F361B9DE}" destId="{99FC2F83-F750-41EA-8D78-2BDC624BE0C6}" srcOrd="1" destOrd="0" presId="urn:microsoft.com/office/officeart/2005/8/layout/list1"/>
    <dgm:cxn modelId="{1F8C7E45-5DE1-4C77-8196-494545AFE8BD}" type="presParOf" srcId="{F3A060AD-3F9F-4539-978D-25A8F361B9DE}" destId="{91CEDCF0-BDA5-40AF-A43B-1D8A73BE0D25}" srcOrd="2" destOrd="0" presId="urn:microsoft.com/office/officeart/2005/8/layout/list1"/>
    <dgm:cxn modelId="{D15642F9-357F-4935-9275-E0D68E1A73E5}" type="presParOf" srcId="{F3A060AD-3F9F-4539-978D-25A8F361B9DE}" destId="{F55BFFD3-F3CE-4E3D-8104-0FAE0AA7D246}" srcOrd="3" destOrd="0" presId="urn:microsoft.com/office/officeart/2005/8/layout/list1"/>
    <dgm:cxn modelId="{E2C5E1BD-C44C-4F24-B465-76DEB297B81B}" type="presParOf" srcId="{F3A060AD-3F9F-4539-978D-25A8F361B9DE}" destId="{57B3E9FC-6962-4973-A1E1-B1AD3BF3F92F}" srcOrd="4" destOrd="0" presId="urn:microsoft.com/office/officeart/2005/8/layout/list1"/>
    <dgm:cxn modelId="{7CD28D50-6E81-4761-A264-06664A91A4E7}" type="presParOf" srcId="{57B3E9FC-6962-4973-A1E1-B1AD3BF3F92F}" destId="{3DFF82E1-5E65-4B03-9EC7-665D1B14841B}" srcOrd="0" destOrd="0" presId="urn:microsoft.com/office/officeart/2005/8/layout/list1"/>
    <dgm:cxn modelId="{B3545442-F846-4FCF-9527-8F4CA7E2AEE3}" type="presParOf" srcId="{57B3E9FC-6962-4973-A1E1-B1AD3BF3F92F}" destId="{C005E4EB-115B-432B-B2E8-DFBB6913A475}" srcOrd="1" destOrd="0" presId="urn:microsoft.com/office/officeart/2005/8/layout/list1"/>
    <dgm:cxn modelId="{DF11C99E-A8D0-4E14-BC05-518E729E8D66}" type="presParOf" srcId="{F3A060AD-3F9F-4539-978D-25A8F361B9DE}" destId="{2295C729-8578-4A6D-85E1-A171E396D895}" srcOrd="5" destOrd="0" presId="urn:microsoft.com/office/officeart/2005/8/layout/list1"/>
    <dgm:cxn modelId="{2B44F9A7-8CB2-4C91-A3D3-08B527264DD5}" type="presParOf" srcId="{F3A060AD-3F9F-4539-978D-25A8F361B9DE}" destId="{BA6D9CBA-2022-42F9-B17D-B65F2E092E93}" srcOrd="6" destOrd="0" presId="urn:microsoft.com/office/officeart/2005/8/layout/list1"/>
    <dgm:cxn modelId="{F43FCB39-5EC3-4B2E-BE4B-86C2B67761F9}" type="presParOf" srcId="{F3A060AD-3F9F-4539-978D-25A8F361B9DE}" destId="{A540F326-3B78-41F0-B89C-0E0258ED71E7}" srcOrd="7" destOrd="0" presId="urn:microsoft.com/office/officeart/2005/8/layout/list1"/>
    <dgm:cxn modelId="{C73F8F8C-8652-477B-B9F5-996BE3AE0539}" type="presParOf" srcId="{F3A060AD-3F9F-4539-978D-25A8F361B9DE}" destId="{2FC621E7-1C41-4146-B476-E7298CB947B6}" srcOrd="8" destOrd="0" presId="urn:microsoft.com/office/officeart/2005/8/layout/list1"/>
    <dgm:cxn modelId="{67C92056-EBA5-4FAA-9E05-0435B7FD659B}" type="presParOf" srcId="{2FC621E7-1C41-4146-B476-E7298CB947B6}" destId="{61346BC4-D1D5-4399-AF0B-EDBB73A61B12}" srcOrd="0" destOrd="0" presId="urn:microsoft.com/office/officeart/2005/8/layout/list1"/>
    <dgm:cxn modelId="{4155EA0B-3394-40AD-B7B8-B10D61BF7454}" type="presParOf" srcId="{2FC621E7-1C41-4146-B476-E7298CB947B6}" destId="{28597B2F-E7F7-43AB-83E3-CA51180E8199}" srcOrd="1" destOrd="0" presId="urn:microsoft.com/office/officeart/2005/8/layout/list1"/>
    <dgm:cxn modelId="{C5DDBD1A-94E4-4A59-97FE-5C289ADC582E}" type="presParOf" srcId="{F3A060AD-3F9F-4539-978D-25A8F361B9DE}" destId="{57CF1DAF-2286-4999-BB67-4A97F0B33E2A}" srcOrd="9" destOrd="0" presId="urn:microsoft.com/office/officeart/2005/8/layout/list1"/>
    <dgm:cxn modelId="{BED36300-2F04-4B07-B3CF-02AE59C1B231}" type="presParOf" srcId="{F3A060AD-3F9F-4539-978D-25A8F361B9DE}" destId="{28F42A17-F06D-404D-937D-8592B736A6F6}" srcOrd="10" destOrd="0" presId="urn:microsoft.com/office/officeart/2005/8/layout/list1"/>
    <dgm:cxn modelId="{A62D4857-1375-49EE-8884-8B67BA26AAE5}" type="presParOf" srcId="{F3A060AD-3F9F-4539-978D-25A8F361B9DE}" destId="{CD7BB68B-E6DE-41BD-80C4-48DB5EC8746B}" srcOrd="11" destOrd="0" presId="urn:microsoft.com/office/officeart/2005/8/layout/list1"/>
    <dgm:cxn modelId="{CD5C3A94-8690-4F7F-AB61-A3D3050F2F6B}" type="presParOf" srcId="{F3A060AD-3F9F-4539-978D-25A8F361B9DE}" destId="{AE055BEA-CE16-4F5E-B040-BBBFCC4E40C9}" srcOrd="12" destOrd="0" presId="urn:microsoft.com/office/officeart/2005/8/layout/list1"/>
    <dgm:cxn modelId="{A6C09A9E-D406-47CD-B8F3-400D82BD9835}" type="presParOf" srcId="{AE055BEA-CE16-4F5E-B040-BBBFCC4E40C9}" destId="{CBE39A0D-BA5E-4411-A8F9-B0807935796D}" srcOrd="0" destOrd="0" presId="urn:microsoft.com/office/officeart/2005/8/layout/list1"/>
    <dgm:cxn modelId="{155E3C4C-51C9-428E-B584-F4D0CD0C3D49}" type="presParOf" srcId="{AE055BEA-CE16-4F5E-B040-BBBFCC4E40C9}" destId="{9E7B9982-2BA8-4ED5-97FE-3365D7BECC71}" srcOrd="1" destOrd="0" presId="urn:microsoft.com/office/officeart/2005/8/layout/list1"/>
    <dgm:cxn modelId="{84087B7C-6C77-4CA4-82F5-CFFEC1B6B76C}" type="presParOf" srcId="{F3A060AD-3F9F-4539-978D-25A8F361B9DE}" destId="{A554E7C5-98A7-47DC-8C2B-7DD9292D7B7F}" srcOrd="13" destOrd="0" presId="urn:microsoft.com/office/officeart/2005/8/layout/list1"/>
    <dgm:cxn modelId="{F9375785-DA06-40AC-83C7-2F0DD085EFA8}" type="presParOf" srcId="{F3A060AD-3F9F-4539-978D-25A8F361B9DE}" destId="{8910A03B-538B-49E4-9580-DF37CF137F13}" srcOrd="14" destOrd="0" presId="urn:microsoft.com/office/officeart/2005/8/layout/list1"/>
  </dgm:cxnLst>
  <dgm:bg>
    <a:effectLst/>
  </dgm:bg>
  <dgm:whole>
    <a:ln cmpd="sng">
      <a:noFill/>
    </a:ln>
    <a:effectLst/>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CEDCF0-BDA5-40AF-A43B-1D8A73BE0D25}">
      <dsp:nvSpPr>
        <dsp:cNvPr id="0" name=""/>
        <dsp:cNvSpPr/>
      </dsp:nvSpPr>
      <dsp:spPr>
        <a:xfrm>
          <a:off x="0" y="344139"/>
          <a:ext cx="5208240" cy="478800"/>
        </a:xfrm>
        <a:prstGeom prst="rect">
          <a:avLst/>
        </a:prstGeom>
        <a:solidFill>
          <a:srgbClr val="7AA9D2">
            <a:alpha val="90000"/>
          </a:srgb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E99D662D-BB7E-41EB-AC5F-5C0511F4B5D8}">
      <dsp:nvSpPr>
        <dsp:cNvPr id="0" name=""/>
        <dsp:cNvSpPr/>
      </dsp:nvSpPr>
      <dsp:spPr>
        <a:xfrm>
          <a:off x="260412" y="63699"/>
          <a:ext cx="3645768" cy="560880"/>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801" tIns="0" rIns="137801" bIns="0" numCol="1" spcCol="1270" anchor="ctr" anchorCtr="0">
          <a:noAutofit/>
        </a:bodyPr>
        <a:lstStyle/>
        <a:p>
          <a:pPr lvl="0" algn="l" defTabSz="844550">
            <a:lnSpc>
              <a:spcPct val="90000"/>
            </a:lnSpc>
            <a:spcBef>
              <a:spcPct val="0"/>
            </a:spcBef>
            <a:spcAft>
              <a:spcPct val="35000"/>
            </a:spcAft>
          </a:pPr>
          <a:r>
            <a:rPr lang="en-GB" sz="1900" kern="1200" dirty="0" smtClean="0">
              <a:ln/>
            </a:rPr>
            <a:t>Introduction</a:t>
          </a:r>
          <a:endParaRPr lang="en-GB" sz="1900" kern="1200" dirty="0">
            <a:ln/>
          </a:endParaRPr>
        </a:p>
      </dsp:txBody>
      <dsp:txXfrm>
        <a:off x="287792" y="91079"/>
        <a:ext cx="3591008" cy="506120"/>
      </dsp:txXfrm>
    </dsp:sp>
    <dsp:sp modelId="{BA6D9CBA-2022-42F9-B17D-B65F2E092E93}">
      <dsp:nvSpPr>
        <dsp:cNvPr id="0" name=""/>
        <dsp:cNvSpPr/>
      </dsp:nvSpPr>
      <dsp:spPr>
        <a:xfrm>
          <a:off x="0" y="1205980"/>
          <a:ext cx="5208240" cy="478800"/>
        </a:xfrm>
        <a:prstGeom prst="rect">
          <a:avLst/>
        </a:prstGeom>
        <a:solidFill>
          <a:srgbClr val="7AA9D2">
            <a:alpha val="90000"/>
          </a:srgb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C005E4EB-115B-432B-B2E8-DFBB6913A475}">
      <dsp:nvSpPr>
        <dsp:cNvPr id="0" name=""/>
        <dsp:cNvSpPr/>
      </dsp:nvSpPr>
      <dsp:spPr>
        <a:xfrm>
          <a:off x="260412" y="925540"/>
          <a:ext cx="3645768" cy="560880"/>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801" tIns="0" rIns="137801" bIns="0" numCol="1" spcCol="1270" anchor="ctr" anchorCtr="0">
          <a:noAutofit/>
        </a:bodyPr>
        <a:lstStyle/>
        <a:p>
          <a:pPr lvl="0" algn="l" defTabSz="844550">
            <a:lnSpc>
              <a:spcPct val="90000"/>
            </a:lnSpc>
            <a:spcBef>
              <a:spcPct val="0"/>
            </a:spcBef>
            <a:spcAft>
              <a:spcPct val="35000"/>
            </a:spcAft>
          </a:pPr>
          <a:r>
            <a:rPr lang="de-DE" sz="1900" kern="1200" dirty="0" smtClean="0">
              <a:ln/>
            </a:rPr>
            <a:t>Performance</a:t>
          </a:r>
          <a:endParaRPr lang="en-GB" sz="1900" kern="1200" dirty="0">
            <a:ln/>
          </a:endParaRPr>
        </a:p>
      </dsp:txBody>
      <dsp:txXfrm>
        <a:off x="287792" y="952920"/>
        <a:ext cx="3591008" cy="506120"/>
      </dsp:txXfrm>
    </dsp:sp>
    <dsp:sp modelId="{28F42A17-F06D-404D-937D-8592B736A6F6}">
      <dsp:nvSpPr>
        <dsp:cNvPr id="0" name=""/>
        <dsp:cNvSpPr/>
      </dsp:nvSpPr>
      <dsp:spPr>
        <a:xfrm>
          <a:off x="0" y="2067820"/>
          <a:ext cx="5208240" cy="478800"/>
        </a:xfrm>
        <a:prstGeom prst="rect">
          <a:avLst/>
        </a:prstGeom>
        <a:solidFill>
          <a:srgbClr val="7AA9D2">
            <a:alpha val="90000"/>
          </a:srgb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28597B2F-E7F7-43AB-83E3-CA51180E8199}">
      <dsp:nvSpPr>
        <dsp:cNvPr id="0" name=""/>
        <dsp:cNvSpPr/>
      </dsp:nvSpPr>
      <dsp:spPr>
        <a:xfrm>
          <a:off x="260412" y="1787380"/>
          <a:ext cx="3645768" cy="560880"/>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801" tIns="0" rIns="137801" bIns="0" numCol="1" spcCol="1270" anchor="ctr" anchorCtr="0">
          <a:noAutofit/>
        </a:bodyPr>
        <a:lstStyle/>
        <a:p>
          <a:pPr lvl="0" algn="l" defTabSz="844550">
            <a:lnSpc>
              <a:spcPct val="90000"/>
            </a:lnSpc>
            <a:spcBef>
              <a:spcPct val="0"/>
            </a:spcBef>
            <a:spcAft>
              <a:spcPct val="35000"/>
            </a:spcAft>
          </a:pPr>
          <a:r>
            <a:rPr lang="de-DE" sz="1900" kern="1200" dirty="0" smtClean="0">
              <a:ln/>
            </a:rPr>
            <a:t>Ease-of-use</a:t>
          </a:r>
          <a:endParaRPr lang="en-GB" sz="1900" kern="1200" dirty="0">
            <a:ln/>
          </a:endParaRPr>
        </a:p>
      </dsp:txBody>
      <dsp:txXfrm>
        <a:off x="287792" y="1814760"/>
        <a:ext cx="3591008" cy="506120"/>
      </dsp:txXfrm>
    </dsp:sp>
    <dsp:sp modelId="{8910A03B-538B-49E4-9580-DF37CF137F13}">
      <dsp:nvSpPr>
        <dsp:cNvPr id="0" name=""/>
        <dsp:cNvSpPr/>
      </dsp:nvSpPr>
      <dsp:spPr>
        <a:xfrm>
          <a:off x="0" y="2929660"/>
          <a:ext cx="5208240" cy="478800"/>
        </a:xfrm>
        <a:prstGeom prst="rect">
          <a:avLst/>
        </a:prstGeom>
        <a:solidFill>
          <a:srgbClr val="7AA9D2">
            <a:alpha val="90000"/>
          </a:srgbClr>
        </a:solidFill>
        <a:ln w="9525" cap="flat" cmpd="sng" algn="ctr">
          <a:solidFill>
            <a:schemeClr val="bg1"/>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9E7B9982-2BA8-4ED5-97FE-3365D7BECC71}">
      <dsp:nvSpPr>
        <dsp:cNvPr id="0" name=""/>
        <dsp:cNvSpPr/>
      </dsp:nvSpPr>
      <dsp:spPr>
        <a:xfrm>
          <a:off x="260412" y="2649220"/>
          <a:ext cx="3645768" cy="560880"/>
        </a:xfrm>
        <a:prstGeom prst="round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7801" tIns="0" rIns="137801" bIns="0" numCol="1" spcCol="1270" anchor="ctr" anchorCtr="0">
          <a:noAutofit/>
        </a:bodyPr>
        <a:lstStyle/>
        <a:p>
          <a:pPr lvl="0" algn="l" defTabSz="844550">
            <a:lnSpc>
              <a:spcPct val="90000"/>
            </a:lnSpc>
            <a:spcBef>
              <a:spcPct val="0"/>
            </a:spcBef>
            <a:spcAft>
              <a:spcPct val="35000"/>
            </a:spcAft>
          </a:pPr>
          <a:r>
            <a:rPr lang="de-DE" sz="1900" kern="1200" dirty="0" smtClean="0">
              <a:ln/>
            </a:rPr>
            <a:t>Conclusions</a:t>
          </a:r>
          <a:endParaRPr lang="de-DE" sz="1900" kern="1200" dirty="0">
            <a:ln/>
          </a:endParaRPr>
        </a:p>
      </dsp:txBody>
      <dsp:txXfrm>
        <a:off x="287792" y="2676600"/>
        <a:ext cx="3591008"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0192D038-2996-4C25-AB03-AA93276F886B}" type="datetimeFigureOut">
              <a:rPr lang="en-GB" smtClean="0"/>
              <a:pPr/>
              <a:t>01/11/2016</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AC535AAA-1786-481F-91C3-811E67063AFF}" type="slidenum">
              <a:rPr lang="en-GB" smtClean="0"/>
              <a:pPr/>
              <a:t>‹#›</a:t>
            </a:fld>
            <a:endParaRPr lang="en-GB"/>
          </a:p>
        </p:txBody>
      </p:sp>
    </p:spTree>
    <p:extLst>
      <p:ext uri="{BB962C8B-B14F-4D97-AF65-F5344CB8AC3E}">
        <p14:creationId xmlns:p14="http://schemas.microsoft.com/office/powerpoint/2010/main" val="2109855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5A51A30B-D39B-4F2B-9342-8CACEFC47899}" type="datetimeFigureOut">
              <a:rPr lang="en-GB" smtClean="0"/>
              <a:pPr/>
              <a:t>01/11/2016</a:t>
            </a:fld>
            <a:endParaRPr lang="en-GB"/>
          </a:p>
        </p:txBody>
      </p:sp>
      <p:sp>
        <p:nvSpPr>
          <p:cNvPr id="4" name="Slide Image Placeholder 3"/>
          <p:cNvSpPr>
            <a:spLocks noGrp="1" noRot="1" noChangeAspect="1"/>
          </p:cNvSpPr>
          <p:nvPr>
            <p:ph type="sldImg" idx="2"/>
          </p:nvPr>
        </p:nvSpPr>
        <p:spPr>
          <a:xfrm>
            <a:off x="852488" y="744538"/>
            <a:ext cx="4964112"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1A994415-E2D8-4EBD-8191-D3249F872C0F}" type="slidenum">
              <a:rPr lang="en-GB" smtClean="0"/>
              <a:pPr/>
              <a:t>‹#›</a:t>
            </a:fld>
            <a:endParaRPr lang="en-GB"/>
          </a:p>
        </p:txBody>
      </p:sp>
    </p:spTree>
    <p:extLst>
      <p:ext uri="{BB962C8B-B14F-4D97-AF65-F5344CB8AC3E}">
        <p14:creationId xmlns:p14="http://schemas.microsoft.com/office/powerpoint/2010/main" val="69666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a:t>Some important</a:t>
            </a:r>
            <a:r>
              <a:rPr lang="de-DE" baseline="0" dirty="0"/>
              <a:t> notes about using the template:</a:t>
            </a:r>
          </a:p>
          <a:p>
            <a:r>
              <a:rPr lang="de-DE" dirty="0"/>
              <a:t>Don‘t touch the Master Slides! There is no need to.</a:t>
            </a:r>
          </a:p>
          <a:p>
            <a:r>
              <a:rPr lang="de-DE" dirty="0"/>
              <a:t>Put the name of the meeting,</a:t>
            </a:r>
            <a:r>
              <a:rPr lang="de-DE" baseline="0" dirty="0"/>
              <a:t> your name, your contact email and date in the Title slide.</a:t>
            </a:r>
          </a:p>
          <a:p>
            <a:r>
              <a:rPr lang="de-DE" baseline="0" dirty="0"/>
              <a:t>Title should be all caps. If it‘s necessary to use lower case, e.g. iconCFD, please highlight text, select font and deselect </a:t>
            </a:r>
            <a:r>
              <a:rPr lang="en-GB" baseline="0" noProof="0" dirty="0"/>
              <a:t>“all caps”.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a:t>To change the footer</a:t>
            </a:r>
            <a:r>
              <a:rPr lang="de-DE" baseline="0" dirty="0"/>
              <a:t> go insert</a:t>
            </a:r>
            <a:r>
              <a:rPr lang="de-DE" baseline="0" dirty="0">
                <a:sym typeface="Wingdings" pitchFamily="2" charset="2"/>
              </a:rPr>
              <a:t> header&amp;footer and change footer for all slides apart from Title slides, not necessary to touch the Master slides.</a:t>
            </a:r>
            <a:endParaRPr lang="en-GB" dirty="0"/>
          </a:p>
          <a:p>
            <a:endParaRPr lang="en-GB" noProof="0" dirty="0"/>
          </a:p>
        </p:txBody>
      </p:sp>
      <p:sp>
        <p:nvSpPr>
          <p:cNvPr id="4" name="Slide Number Placeholder 3"/>
          <p:cNvSpPr>
            <a:spLocks noGrp="1"/>
          </p:cNvSpPr>
          <p:nvPr>
            <p:ph type="sldNum" sz="quarter" idx="10"/>
          </p:nvPr>
        </p:nvSpPr>
        <p:spPr/>
        <p:txBody>
          <a:bodyPr/>
          <a:lstStyle/>
          <a:p>
            <a:fld id="{1A994415-E2D8-4EBD-8191-D3249F872C0F}" type="slidenum">
              <a:rPr lang="en-GB" smtClean="0"/>
              <a:pPr/>
              <a:t>1</a:t>
            </a:fld>
            <a:endParaRPr lang="en-GB" dirty="0"/>
          </a:p>
        </p:txBody>
      </p:sp>
    </p:spTree>
    <p:extLst>
      <p:ext uri="{BB962C8B-B14F-4D97-AF65-F5344CB8AC3E}">
        <p14:creationId xmlns:p14="http://schemas.microsoft.com/office/powerpoint/2010/main" val="3062931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a:t>To edit the agenda click on it</a:t>
            </a:r>
            <a:r>
              <a:rPr lang="de-DE" baseline="0" dirty="0"/>
              <a:t>. This will open the Text Pane. You can add / delete / modify agenda items here. Alternative is to click on the design tab and add the bullet points there. If you add bullet points these will be displayed in the microsoft default style. To apply ICON colours, select the shape, and edit the format of the shape. ICON colour is #7aa9cd (RGB 122, 169, 210). To highlight a special agenda item, simply set the other shapes to 75% transparency (right-click format shape).</a:t>
            </a:r>
            <a:endParaRPr lang="en-GB" dirty="0"/>
          </a:p>
        </p:txBody>
      </p:sp>
      <p:sp>
        <p:nvSpPr>
          <p:cNvPr id="4" name="Slide Number Placeholder 3"/>
          <p:cNvSpPr>
            <a:spLocks noGrp="1"/>
          </p:cNvSpPr>
          <p:nvPr>
            <p:ph type="sldNum" sz="quarter" idx="10"/>
          </p:nvPr>
        </p:nvSpPr>
        <p:spPr/>
        <p:txBody>
          <a:bodyPr/>
          <a:lstStyle/>
          <a:p>
            <a:fld id="{1A994415-E2D8-4EBD-8191-D3249F872C0F}" type="slidenum">
              <a:rPr lang="en-GB" smtClean="0"/>
              <a:pPr/>
              <a:t>2</a:t>
            </a:fld>
            <a:endParaRPr lang="en-GB" dirty="0"/>
          </a:p>
        </p:txBody>
      </p:sp>
    </p:spTree>
    <p:extLst>
      <p:ext uri="{BB962C8B-B14F-4D97-AF65-F5344CB8AC3E}">
        <p14:creationId xmlns:p14="http://schemas.microsoft.com/office/powerpoint/2010/main" val="3700366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994415-E2D8-4EBD-8191-D3249F872C0F}" type="slidenum">
              <a:rPr lang="en-GB" smtClean="0"/>
              <a:pPr/>
              <a:t>3</a:t>
            </a:fld>
            <a:endParaRPr lang="en-GB"/>
          </a:p>
        </p:txBody>
      </p:sp>
    </p:spTree>
    <p:extLst>
      <p:ext uri="{BB962C8B-B14F-4D97-AF65-F5344CB8AC3E}">
        <p14:creationId xmlns:p14="http://schemas.microsoft.com/office/powerpoint/2010/main" val="1727888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994415-E2D8-4EBD-8191-D3249F872C0F}" type="slidenum">
              <a:rPr lang="en-GB" smtClean="0"/>
              <a:pPr/>
              <a:t>24</a:t>
            </a:fld>
            <a:endParaRPr lang="en-GB"/>
          </a:p>
        </p:txBody>
      </p:sp>
    </p:spTree>
    <p:extLst>
      <p:ext uri="{BB962C8B-B14F-4D97-AF65-F5344CB8AC3E}">
        <p14:creationId xmlns:p14="http://schemas.microsoft.com/office/powerpoint/2010/main" val="2125146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994415-E2D8-4EBD-8191-D3249F872C0F}" type="slidenum">
              <a:rPr lang="en-GB" smtClean="0"/>
              <a:pPr/>
              <a:t>25</a:t>
            </a:fld>
            <a:endParaRPr lang="en-GB"/>
          </a:p>
        </p:txBody>
      </p:sp>
    </p:spTree>
    <p:extLst>
      <p:ext uri="{BB962C8B-B14F-4D97-AF65-F5344CB8AC3E}">
        <p14:creationId xmlns:p14="http://schemas.microsoft.com/office/powerpoint/2010/main" val="2530553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a:t>DO</a:t>
            </a:r>
            <a:r>
              <a:rPr lang="de-DE" baseline="0" dirty="0"/>
              <a:t> NOT DELETE THIS SLIDE. This needs to be in every slide show for legal compliance reasons.</a:t>
            </a:r>
            <a:endParaRPr lang="en-GB" dirty="0"/>
          </a:p>
        </p:txBody>
      </p:sp>
      <p:sp>
        <p:nvSpPr>
          <p:cNvPr id="4" name="Slide Number Placeholder 3"/>
          <p:cNvSpPr>
            <a:spLocks noGrp="1"/>
          </p:cNvSpPr>
          <p:nvPr>
            <p:ph type="sldNum" sz="quarter" idx="10"/>
          </p:nvPr>
        </p:nvSpPr>
        <p:spPr/>
        <p:txBody>
          <a:bodyPr/>
          <a:lstStyle/>
          <a:p>
            <a:fld id="{1A994415-E2D8-4EBD-8191-D3249F872C0F}" type="slidenum">
              <a:rPr lang="en-GB" smtClean="0"/>
              <a:pPr/>
              <a:t>28</a:t>
            </a:fld>
            <a:endParaRPr lang="en-GB"/>
          </a:p>
        </p:txBody>
      </p:sp>
    </p:spTree>
    <p:extLst>
      <p:ext uri="{BB962C8B-B14F-4D97-AF65-F5344CB8AC3E}">
        <p14:creationId xmlns:p14="http://schemas.microsoft.com/office/powerpoint/2010/main" val="31291496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6" name="Picture Placeholder 25"/>
          <p:cNvSpPr>
            <a:spLocks noGrp="1"/>
          </p:cNvSpPr>
          <p:nvPr>
            <p:ph type="pic" sz="quarter" idx="15"/>
          </p:nvPr>
        </p:nvSpPr>
        <p:spPr>
          <a:xfrm>
            <a:off x="4859339" y="620688"/>
            <a:ext cx="3745110" cy="2808312"/>
          </a:xfrm>
          <a:effectLst>
            <a:reflection blurRad="6350" stA="52000" endA="300" endPos="35000" dir="5400000" sy="-100000" algn="bl" rotWithShape="0"/>
          </a:effectLst>
        </p:spPr>
        <p:txBody>
          <a:bodyPr/>
          <a:lstStyle/>
          <a:p>
            <a:r>
              <a:rPr lang="en-US"/>
              <a:t>Click icon to add picture</a:t>
            </a:r>
            <a:endParaRPr lang="en-GB"/>
          </a:p>
        </p:txBody>
      </p:sp>
      <p:sp>
        <p:nvSpPr>
          <p:cNvPr id="8" name="Rectangle 7"/>
          <p:cNvSpPr/>
          <p:nvPr userDrawn="1"/>
        </p:nvSpPr>
        <p:spPr>
          <a:xfrm>
            <a:off x="0" y="4149080"/>
            <a:ext cx="9144000" cy="270892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hasCustomPrompt="1"/>
          </p:nvPr>
        </p:nvSpPr>
        <p:spPr>
          <a:xfrm>
            <a:off x="1259632" y="2348880"/>
            <a:ext cx="3312368" cy="864096"/>
          </a:xfrm>
        </p:spPr>
        <p:txBody>
          <a:bodyPr>
            <a:normAutofit/>
          </a:bodyPr>
          <a:lstStyle>
            <a:lvl1pPr marL="0" indent="0" algn="just">
              <a:buNone/>
              <a:defRPr sz="1000" baseline="0">
                <a:solidFill>
                  <a:schemeClr val="tx1">
                    <a:lumMod val="85000"/>
                    <a:lumOff val="15000"/>
                  </a:schemeClr>
                </a:solidFill>
                <a:latin typeface="Arial Unicode MS" pitchFamily="34" charset="-128"/>
                <a:ea typeface="Arial Unicode MS" pitchFamily="34" charset="-128"/>
                <a:cs typeface="Arial Unicode MS" pitchFamily="34"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Align this text box to width of Master Title above.</a:t>
            </a:r>
            <a:endParaRPr lang="en-GB" dirty="0"/>
          </a:p>
        </p:txBody>
      </p:sp>
      <p:sp>
        <p:nvSpPr>
          <p:cNvPr id="7" name="Rectangle 6"/>
          <p:cNvSpPr/>
          <p:nvPr userDrawn="1"/>
        </p:nvSpPr>
        <p:spPr>
          <a:xfrm>
            <a:off x="-9000" y="6669360"/>
            <a:ext cx="9162000" cy="216024"/>
          </a:xfrm>
          <a:prstGeom prst="rect">
            <a:avLst/>
          </a:prstGeom>
          <a:gradFill flip="none" rotWithShape="1">
            <a:gsLst>
              <a:gs pos="0">
                <a:srgbClr val="7AA9D2">
                  <a:shade val="30000"/>
                  <a:satMod val="115000"/>
                </a:srgbClr>
              </a:gs>
              <a:gs pos="50000">
                <a:srgbClr val="7AA9D2">
                  <a:shade val="67500"/>
                  <a:satMod val="115000"/>
                </a:srgbClr>
              </a:gs>
              <a:gs pos="100000">
                <a:srgbClr val="7AA9D2">
                  <a:shade val="100000"/>
                  <a:satMod val="115000"/>
                </a:srgbClr>
              </a:gs>
            </a:gsLst>
            <a:lin ang="5400000" scaled="1"/>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blue_gradient_on_black_wo_web.pn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1520" y="5301211"/>
            <a:ext cx="2160240" cy="1035015"/>
          </a:xfrm>
          <a:prstGeom prst="rect">
            <a:avLst/>
          </a:prstGeom>
        </p:spPr>
      </p:pic>
      <p:sp>
        <p:nvSpPr>
          <p:cNvPr id="11" name="TextBox 10"/>
          <p:cNvSpPr txBox="1"/>
          <p:nvPr userDrawn="1"/>
        </p:nvSpPr>
        <p:spPr>
          <a:xfrm>
            <a:off x="6228184" y="5662989"/>
            <a:ext cx="2736304" cy="5693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rgbClr val="7AA9D2"/>
                </a:solidFill>
                <a:effectLst/>
                <a:uLnTx/>
                <a:uFillTx/>
                <a:latin typeface="Arial Unicode MS" pitchFamily="34" charset="-128"/>
                <a:ea typeface="Arial Unicode MS" pitchFamily="34" charset="-128"/>
                <a:cs typeface="Arial Unicode MS" pitchFamily="34" charset="-128"/>
              </a:rPr>
              <a:t>Contact Us</a:t>
            </a:r>
          </a:p>
          <a:p>
            <a:pPr marL="0" marR="0" indent="0" algn="l" defTabSz="914400" rtl="0" eaLnBrk="1" fontAlgn="auto" latinLnBrk="0" hangingPunct="1">
              <a:lnSpc>
                <a:spcPct val="100000"/>
              </a:lnSpc>
              <a:spcBef>
                <a:spcPts val="0"/>
              </a:spcBef>
              <a:spcAft>
                <a:spcPts val="0"/>
              </a:spcAft>
              <a:buClrTx/>
              <a:buSzTx/>
              <a:buFontTx/>
              <a:buNone/>
              <a:tabLst/>
              <a:defRPr/>
            </a:pPr>
            <a:r>
              <a:rPr lang="de-DE" sz="800" baseline="0" dirty="0">
                <a:solidFill>
                  <a:schemeClr val="bg1"/>
                </a:solidFill>
                <a:latin typeface="Arial Unicode MS" pitchFamily="34" charset="-128"/>
                <a:ea typeface="Arial Unicode MS" pitchFamily="34" charset="-128"/>
                <a:cs typeface="Arial Unicode MS" pitchFamily="34" charset="-128"/>
              </a:rPr>
              <a:t>America :: Europe :: Asia</a:t>
            </a:r>
          </a:p>
          <a:p>
            <a:pPr marL="0" marR="0" indent="0" algn="l" defTabSz="914400" rtl="0" eaLnBrk="1" fontAlgn="auto" latinLnBrk="0" hangingPunct="1">
              <a:lnSpc>
                <a:spcPct val="100000"/>
              </a:lnSpc>
              <a:spcBef>
                <a:spcPts val="0"/>
              </a:spcBef>
              <a:spcAft>
                <a:spcPts val="0"/>
              </a:spcAft>
              <a:buClrTx/>
              <a:buSzTx/>
              <a:buFontTx/>
              <a:buNone/>
              <a:tabLst/>
              <a:defRPr/>
            </a:pPr>
            <a:r>
              <a:rPr lang="de-DE" sz="800" baseline="0" dirty="0">
                <a:solidFill>
                  <a:schemeClr val="bg1"/>
                </a:solidFill>
                <a:latin typeface="Arial Unicode MS" pitchFamily="34" charset="-128"/>
                <a:ea typeface="Arial Unicode MS" pitchFamily="34" charset="-128"/>
                <a:cs typeface="Arial Unicode MS" pitchFamily="34" charset="-128"/>
              </a:rPr>
              <a:t>E. contact@iconCFD.com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dirty="0">
                <a:ln>
                  <a:noFill/>
                </a:ln>
                <a:solidFill>
                  <a:prstClr val="white"/>
                </a:solidFill>
                <a:effectLst/>
                <a:uLnTx/>
                <a:uFillTx/>
                <a:latin typeface="Arial Unicode MS" pitchFamily="34" charset="-128"/>
                <a:ea typeface="Arial Unicode MS" pitchFamily="34" charset="-128"/>
                <a:cs typeface="Arial Unicode MS" pitchFamily="34" charset="-128"/>
              </a:rPr>
              <a:t>© 2016  ICON Technology &amp; Process Consulting</a:t>
            </a:r>
          </a:p>
        </p:txBody>
      </p:sp>
      <p:sp>
        <p:nvSpPr>
          <p:cNvPr id="22" name="Content Placeholder 21"/>
          <p:cNvSpPr>
            <a:spLocks noGrp="1"/>
          </p:cNvSpPr>
          <p:nvPr>
            <p:ph sz="quarter" idx="13" hasCustomPrompt="1"/>
          </p:nvPr>
        </p:nvSpPr>
        <p:spPr>
          <a:xfrm>
            <a:off x="323528" y="1052740"/>
            <a:ext cx="4248472"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smtClean="0">
                <a:solidFill>
                  <a:schemeClr val="tx1">
                    <a:lumMod val="85000"/>
                    <a:lumOff val="15000"/>
                  </a:schemeClr>
                </a:solidFill>
                <a:latin typeface="Arial Black" pitchFamily="34" charset="0"/>
                <a:ea typeface="+mj-ea"/>
                <a:cs typeface="+mj-cs"/>
              </a:defRPr>
            </a:lvl1pPr>
          </a:lstStyle>
          <a:p>
            <a:pPr lvl="0"/>
            <a:r>
              <a:rPr lang="en-US" dirty="0"/>
              <a:t>Presentation</a:t>
            </a:r>
            <a:endParaRPr lang="en-GB" dirty="0"/>
          </a:p>
        </p:txBody>
      </p:sp>
      <p:sp>
        <p:nvSpPr>
          <p:cNvPr id="24" name="Content Placeholder 23"/>
          <p:cNvSpPr>
            <a:spLocks noGrp="1"/>
          </p:cNvSpPr>
          <p:nvPr>
            <p:ph sz="quarter" idx="14" hasCustomPrompt="1"/>
          </p:nvPr>
        </p:nvSpPr>
        <p:spPr>
          <a:xfrm>
            <a:off x="323851" y="1484786"/>
            <a:ext cx="4248150" cy="720725"/>
          </a:xfrm>
        </p:spPr>
        <p:txBody>
          <a:bodyPr vert="horz" lIns="91440" tIns="45720" rIns="91440" bIns="45720" rtlCol="0" anchor="ctr">
            <a:noAutofit/>
          </a:bodyPr>
          <a:lstStyle>
            <a:lvl1pPr algn="just" defTabSz="914400" rtl="0" eaLnBrk="1" latinLnBrk="0" hangingPunct="1">
              <a:spcBef>
                <a:spcPct val="0"/>
              </a:spcBef>
              <a:buNone/>
              <a:defRPr lang="en-GB" sz="3400" b="1" kern="1200" cap="all" spc="-100" normalizeH="0" baseline="0" dirty="0" smtClean="0">
                <a:solidFill>
                  <a:schemeClr val="tx1">
                    <a:lumMod val="85000"/>
                    <a:lumOff val="15000"/>
                  </a:schemeClr>
                </a:solidFill>
                <a:latin typeface="Arial Black" pitchFamily="34" charset="0"/>
                <a:ea typeface="+mj-ea"/>
                <a:cs typeface="+mj-cs"/>
              </a:defRPr>
            </a:lvl1pPr>
          </a:lstStyle>
          <a:p>
            <a:pPr lvl="0"/>
            <a:r>
              <a:rPr lang="en-US" dirty="0"/>
              <a:t>Justify block</a:t>
            </a:r>
            <a:endParaRPr lang="en-GB" dirty="0"/>
          </a:p>
        </p:txBody>
      </p:sp>
      <p:sp>
        <p:nvSpPr>
          <p:cNvPr id="29" name="Picture Placeholder 28"/>
          <p:cNvSpPr>
            <a:spLocks noGrp="1"/>
          </p:cNvSpPr>
          <p:nvPr>
            <p:ph type="pic" sz="quarter" idx="16" hasCustomPrompt="1"/>
          </p:nvPr>
        </p:nvSpPr>
        <p:spPr>
          <a:xfrm>
            <a:off x="323850" y="2349500"/>
            <a:ext cx="863600" cy="863600"/>
          </a:xfrm>
        </p:spPr>
        <p:txBody>
          <a:bodyPr>
            <a:normAutofit/>
          </a:bodyPr>
          <a:lstStyle>
            <a:lvl1pPr marL="0" indent="0">
              <a:buNone/>
              <a:defRPr sz="800">
                <a:solidFill>
                  <a:schemeClr val="bg1">
                    <a:lumMod val="50000"/>
                  </a:schemeClr>
                </a:solidFill>
                <a:latin typeface="Arial" pitchFamily="34" charset="0"/>
                <a:cs typeface="Arial" pitchFamily="34" charset="0"/>
              </a:defRPr>
            </a:lvl1pPr>
          </a:lstStyle>
          <a:p>
            <a:r>
              <a:rPr lang="de-DE" dirty="0"/>
              <a:t>Insert  industry icon</a:t>
            </a:r>
            <a:endParaRPr lang="en-GB" dirty="0"/>
          </a:p>
        </p:txBody>
      </p:sp>
      <p:sp>
        <p:nvSpPr>
          <p:cNvPr id="30" name="Content Placeholder 21"/>
          <p:cNvSpPr>
            <a:spLocks noGrp="1"/>
          </p:cNvSpPr>
          <p:nvPr>
            <p:ph sz="quarter" idx="17" hasCustomPrompt="1"/>
          </p:nvPr>
        </p:nvSpPr>
        <p:spPr>
          <a:xfrm>
            <a:off x="323528" y="620964"/>
            <a:ext cx="4248472" cy="647799"/>
          </a:xfrm>
        </p:spPr>
        <p:txBody>
          <a:bodyPr vert="horz" lIns="91440" tIns="45720" rIns="91440" bIns="45720" rtlCol="0" anchor="ctr">
            <a:noAutofit/>
          </a:bodyPr>
          <a:lstStyle>
            <a:lvl1pPr algn="just" defTabSz="914400" rtl="0" eaLnBrk="1" latinLnBrk="0" hangingPunct="1">
              <a:spcBef>
                <a:spcPct val="0"/>
              </a:spcBef>
              <a:buNone/>
              <a:defRPr lang="en-GB" sz="4000" b="1" kern="1200" cap="all" spc="-100" normalizeH="0" baseline="0" dirty="0" smtClean="0">
                <a:solidFill>
                  <a:schemeClr val="tx1">
                    <a:lumMod val="85000"/>
                    <a:lumOff val="15000"/>
                  </a:schemeClr>
                </a:solidFill>
                <a:latin typeface="Arial Black" pitchFamily="34" charset="0"/>
                <a:ea typeface="+mj-ea"/>
                <a:cs typeface="+mj-cs"/>
              </a:defRPr>
            </a:lvl1pPr>
          </a:lstStyle>
          <a:p>
            <a:pPr lvl="0"/>
            <a:r>
              <a:rPr lang="en-US" dirty="0"/>
              <a:t>Title of the </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Empty slide</a:t>
            </a:r>
            <a:endParaRPr lang="en-GB" dirty="0"/>
          </a:p>
        </p:txBody>
      </p:sp>
      <p:sp>
        <p:nvSpPr>
          <p:cNvPr id="8"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title Up to 2 lines</a:t>
            </a:r>
            <a:endParaRPr lang="en-GB" dirty="0"/>
          </a:p>
        </p:txBody>
      </p:sp>
      <p:sp>
        <p:nvSpPr>
          <p:cNvPr id="6"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mpty Slide">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Agenda/</a:t>
            </a:r>
            <a:endParaRPr lang="en-GB" dirty="0"/>
          </a:p>
        </p:txBody>
      </p:sp>
      <p:sp>
        <p:nvSpPr>
          <p:cNvPr id="11"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Summary</a:t>
            </a:r>
            <a:endParaRPr lang="en-GB" dirty="0"/>
          </a:p>
        </p:txBody>
      </p:sp>
      <p:sp>
        <p:nvSpPr>
          <p:cNvPr id="12"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
        <p:nvSpPr>
          <p:cNvPr id="13" name="Text Placeholder 8"/>
          <p:cNvSpPr>
            <a:spLocks noGrp="1"/>
          </p:cNvSpPr>
          <p:nvPr>
            <p:ph type="body" sz="quarter" idx="15"/>
          </p:nvPr>
        </p:nvSpPr>
        <p:spPr>
          <a:xfrm>
            <a:off x="1979712" y="1988840"/>
            <a:ext cx="6707088" cy="3384376"/>
          </a:xfrm>
        </p:spPr>
        <p:txBody>
          <a:bodyPr anchor="t" anchorCtr="0">
            <a:normAutofit/>
          </a:bodyPr>
          <a:lstStyle>
            <a:lvl1pPr marL="57150" indent="0" algn="just">
              <a:buFontTx/>
              <a:buNone/>
              <a:defRPr sz="2000" baseline="0">
                <a:latin typeface="Arial" pitchFamily="34" charset="0"/>
                <a:cs typeface="Arial" pitchFamily="34" charset="0"/>
              </a:defRPr>
            </a:lvl1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988840"/>
            <a:ext cx="5486400" cy="2931567"/>
          </a:xfrm>
        </p:spPr>
        <p:txBody>
          <a:bodyPr/>
          <a:lstStyle>
            <a:lvl1pPr marL="0" indent="0">
              <a:buNone/>
              <a:defRPr sz="3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4856388"/>
            <a:ext cx="5486400" cy="732855"/>
          </a:xfrm>
        </p:spPr>
        <p:txBody>
          <a:bodyPr/>
          <a:lstStyle>
            <a:lvl1pPr marL="0" indent="0" algn="just">
              <a:buNone/>
              <a:defRPr sz="1400">
                <a:solidFill>
                  <a:schemeClr val="tx1">
                    <a:lumMod val="85000"/>
                    <a:lumOff val="15000"/>
                  </a:schemeClr>
                </a:solidFill>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itle 1"/>
          <p:cNvSpPr txBox="1">
            <a:spLocks/>
          </p:cNvSpPr>
          <p:nvPr userDrawn="1"/>
        </p:nvSpPr>
        <p:spPr>
          <a:xfrm>
            <a:off x="467544" y="188643"/>
            <a:ext cx="5904656" cy="576063"/>
          </a:xfrm>
          <a:prstGeom prst="rect">
            <a:avLst/>
          </a:prstGeom>
        </p:spPr>
        <p:txBody>
          <a:bodyPr vert="horz" lIns="91440" tIns="45720" rIns="91440" bIns="45720" rtlCol="0" anchor="ctr">
            <a:noAutofit/>
          </a:bodyPr>
          <a:lstStyle>
            <a:lvl1pPr algn="just">
              <a:defRPr sz="5400" b="1" cap="all" spc="-100" normalizeH="0" baseline="0">
                <a:solidFill>
                  <a:schemeClr val="tx1">
                    <a:lumMod val="85000"/>
                    <a:lumOff val="15000"/>
                  </a:schemeClr>
                </a:solidFill>
                <a:latin typeface="Calibri" pitchFamily="34" charset="0"/>
              </a:defRPr>
            </a:lvl1p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all" spc="-100" normalizeH="0" baseline="0" noProof="0" dirty="0">
                <a:ln>
                  <a:noFill/>
                </a:ln>
                <a:solidFill>
                  <a:schemeClr val="tx1">
                    <a:lumMod val="85000"/>
                    <a:lumOff val="15000"/>
                  </a:schemeClr>
                </a:solidFill>
                <a:effectLst/>
                <a:uLnTx/>
                <a:uFillTx/>
                <a:latin typeface="Arial Black" pitchFamily="34" charset="0"/>
                <a:ea typeface="+mj-ea"/>
                <a:cs typeface="+mj-cs"/>
              </a:rPr>
              <a:t>Picture &amp;</a:t>
            </a:r>
            <a:endParaRPr kumimoji="0" lang="en-GB" sz="4400" b="1" i="0" u="none" strike="noStrike" kern="1200" cap="all" spc="-100" normalizeH="0" baseline="0" noProof="0" dirty="0">
              <a:ln>
                <a:noFill/>
              </a:ln>
              <a:solidFill>
                <a:schemeClr val="tx1">
                  <a:lumMod val="85000"/>
                  <a:lumOff val="15000"/>
                </a:schemeClr>
              </a:solidFill>
              <a:effectLst/>
              <a:uLnTx/>
              <a:uFillTx/>
              <a:latin typeface="Arial Black" pitchFamily="34" charset="0"/>
              <a:ea typeface="+mj-ea"/>
              <a:cs typeface="+mj-cs"/>
            </a:endParaRPr>
          </a:p>
        </p:txBody>
      </p:sp>
      <p:sp>
        <p:nvSpPr>
          <p:cNvPr id="10"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caption</a:t>
            </a:r>
            <a:endParaRPr lang="en-GB" dirty="0"/>
          </a:p>
        </p:txBody>
      </p:sp>
      <p:sp>
        <p:nvSpPr>
          <p:cNvPr id="8"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picture layout">
    <p:spTree>
      <p:nvGrpSpPr>
        <p:cNvPr id="1" name=""/>
        <p:cNvGrpSpPr/>
        <p:nvPr/>
      </p:nvGrpSpPr>
      <p:grpSpPr>
        <a:xfrm>
          <a:off x="0" y="0"/>
          <a:ext cx="0" cy="0"/>
          <a:chOff x="0" y="0"/>
          <a:chExt cx="0" cy="0"/>
        </a:xfrm>
      </p:grpSpPr>
      <p:sp>
        <p:nvSpPr>
          <p:cNvPr id="13" name="Content Placeholder 3"/>
          <p:cNvSpPr>
            <a:spLocks noGrp="1"/>
          </p:cNvSpPr>
          <p:nvPr>
            <p:ph sz="half" idx="17"/>
          </p:nvPr>
        </p:nvSpPr>
        <p:spPr>
          <a:xfrm>
            <a:off x="3851921" y="4149080"/>
            <a:ext cx="4824536" cy="1440160"/>
          </a:xfrm>
        </p:spPr>
        <p:txBody>
          <a:bodyPr anchor="ctr">
            <a:normAutofit/>
          </a:bodyPr>
          <a:lstStyle>
            <a:lvl1pPr algn="just">
              <a:buNone/>
              <a:defRPr sz="2000">
                <a:latin typeface="Arial" pitchFamily="34" charset="0"/>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4" name="Content Placeholder 2"/>
          <p:cNvSpPr>
            <a:spLocks noGrp="1"/>
          </p:cNvSpPr>
          <p:nvPr>
            <p:ph sz="half" idx="18"/>
          </p:nvPr>
        </p:nvSpPr>
        <p:spPr>
          <a:xfrm>
            <a:off x="467544" y="4149080"/>
            <a:ext cx="3124200" cy="1440160"/>
          </a:xfrm>
        </p:spPr>
        <p:txBody>
          <a:bodyPr>
            <a:normAutofit/>
          </a:bodyPr>
          <a:lstStyle>
            <a:lvl1pPr marL="0" indent="0" algn="just">
              <a:buNone/>
              <a:defRPr sz="2000">
                <a:latin typeface="Arial" pitchFamily="34" charset="0"/>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6"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Layout</a:t>
            </a:r>
            <a:endParaRPr lang="en-GB" dirty="0"/>
          </a:p>
        </p:txBody>
      </p:sp>
      <p:sp>
        <p:nvSpPr>
          <p:cNvPr id="17"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2 Picture </a:t>
            </a:r>
            <a:endParaRPr lang="en-GB" dirty="0"/>
          </a:p>
        </p:txBody>
      </p:sp>
      <p:sp>
        <p:nvSpPr>
          <p:cNvPr id="10" name="Content Placeholder 3"/>
          <p:cNvSpPr>
            <a:spLocks noGrp="1"/>
          </p:cNvSpPr>
          <p:nvPr>
            <p:ph sz="half" idx="19"/>
          </p:nvPr>
        </p:nvSpPr>
        <p:spPr>
          <a:xfrm>
            <a:off x="3851921" y="1988840"/>
            <a:ext cx="4824536" cy="1440160"/>
          </a:xfrm>
        </p:spPr>
        <p:txBody>
          <a:bodyPr anchor="ctr">
            <a:normAutofit/>
          </a:bodyPr>
          <a:lstStyle>
            <a:lvl1pPr algn="just">
              <a:buNone/>
              <a:defRPr sz="2000">
                <a:latin typeface="Arial" pitchFamily="34" charset="0"/>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1" name="Content Placeholder 2"/>
          <p:cNvSpPr>
            <a:spLocks noGrp="1"/>
          </p:cNvSpPr>
          <p:nvPr>
            <p:ph sz="half" idx="20"/>
          </p:nvPr>
        </p:nvSpPr>
        <p:spPr>
          <a:xfrm>
            <a:off x="467544" y="1988840"/>
            <a:ext cx="3124200" cy="1440160"/>
          </a:xfrm>
        </p:spPr>
        <p:txBody>
          <a:bodyPr>
            <a:normAutofit/>
          </a:bodyPr>
          <a:lstStyle>
            <a:lvl1pPr marL="0" indent="0" algn="just">
              <a:buNone/>
              <a:defRPr sz="2000">
                <a:latin typeface="Arial" pitchFamily="34" charset="0"/>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12"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picture layout">
    <p:spTree>
      <p:nvGrpSpPr>
        <p:cNvPr id="1" name=""/>
        <p:cNvGrpSpPr/>
        <p:nvPr/>
      </p:nvGrpSpPr>
      <p:grpSpPr>
        <a:xfrm>
          <a:off x="0" y="0"/>
          <a:ext cx="0" cy="0"/>
          <a:chOff x="0" y="0"/>
          <a:chExt cx="0" cy="0"/>
        </a:xfrm>
      </p:grpSpPr>
      <p:sp>
        <p:nvSpPr>
          <p:cNvPr id="18" name="Content Placeholder 2"/>
          <p:cNvSpPr>
            <a:spLocks noGrp="1"/>
          </p:cNvSpPr>
          <p:nvPr>
            <p:ph sz="half" idx="1"/>
          </p:nvPr>
        </p:nvSpPr>
        <p:spPr>
          <a:xfrm>
            <a:off x="467544" y="3501011"/>
            <a:ext cx="2209798" cy="2088233"/>
          </a:xfrm>
        </p:spPr>
        <p:txBody>
          <a:bodyPr vert="horz" lIns="91440" tIns="45720" rIns="91440" bIns="45720" rtlCol="0">
            <a:normAutofit/>
          </a:bodyPr>
          <a:lstStyle>
            <a:lvl1pPr marL="0" indent="0" algn="just">
              <a:lnSpc>
                <a:spcPts val="2000"/>
              </a:lnSpc>
              <a:buNone/>
              <a:defRPr lang="en-US" sz="2000" kern="1200" dirty="0" smtClean="0">
                <a:solidFill>
                  <a:schemeClr val="tx1">
                    <a:lumMod val="85000"/>
                    <a:lumOff val="15000"/>
                  </a:schemeClr>
                </a:solidFill>
                <a:latin typeface="Arial" pitchFamily="34" charset="0"/>
                <a:ea typeface="+mn-ea"/>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19" name="Content Placeholder 3"/>
          <p:cNvSpPr>
            <a:spLocks noGrp="1"/>
          </p:cNvSpPr>
          <p:nvPr>
            <p:ph sz="half" idx="2"/>
          </p:nvPr>
        </p:nvSpPr>
        <p:spPr>
          <a:xfrm>
            <a:off x="3510372" y="3501011"/>
            <a:ext cx="2209798" cy="2088233"/>
          </a:xfrm>
        </p:spPr>
        <p:txBody>
          <a:bodyPr lIns="274320" tIns="0" rIns="182880">
            <a:normAutofit/>
          </a:bodyPr>
          <a:lstStyle>
            <a:lvl1pPr marL="0" indent="0" algn="just">
              <a:lnSpc>
                <a:spcPts val="2000"/>
              </a:lnSpc>
              <a:buNone/>
              <a:defRPr sz="1400">
                <a:latin typeface="Arial" pitchFamily="34" charset="0"/>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20" name="Content Placeholder 3"/>
          <p:cNvSpPr>
            <a:spLocks noGrp="1"/>
          </p:cNvSpPr>
          <p:nvPr>
            <p:ph sz="half" idx="14"/>
          </p:nvPr>
        </p:nvSpPr>
        <p:spPr>
          <a:xfrm>
            <a:off x="6553200" y="3501011"/>
            <a:ext cx="2209798" cy="2088233"/>
          </a:xfrm>
        </p:spPr>
        <p:txBody>
          <a:bodyPr lIns="274320" tIns="0" rIns="182880">
            <a:normAutofit/>
          </a:bodyPr>
          <a:lstStyle>
            <a:lvl1pPr marL="0" indent="0" algn="just">
              <a:lnSpc>
                <a:spcPts val="2000"/>
              </a:lnSpc>
              <a:buNone/>
              <a:defRPr sz="1400">
                <a:latin typeface="Arial" pitchFamily="34" charset="0"/>
                <a:cs typeface="Arial"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21" name="Content Placeholder 2"/>
          <p:cNvSpPr>
            <a:spLocks noGrp="1"/>
          </p:cNvSpPr>
          <p:nvPr>
            <p:ph sz="half" idx="15"/>
          </p:nvPr>
        </p:nvSpPr>
        <p:spPr>
          <a:xfrm>
            <a:off x="467544" y="1988840"/>
            <a:ext cx="2209798" cy="1440160"/>
          </a:xfrm>
        </p:spPr>
        <p:txBody>
          <a:bodyPr>
            <a:normAutofit/>
          </a:bodyPr>
          <a:lstStyle>
            <a:lvl1pPr marL="0" indent="0" algn="just">
              <a:buNone/>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22" name="Content Placeholder 3"/>
          <p:cNvSpPr>
            <a:spLocks noGrp="1"/>
          </p:cNvSpPr>
          <p:nvPr>
            <p:ph sz="half" idx="16"/>
          </p:nvPr>
        </p:nvSpPr>
        <p:spPr>
          <a:xfrm>
            <a:off x="3510372" y="1988840"/>
            <a:ext cx="2209798" cy="1440160"/>
          </a:xfrm>
        </p:spPr>
        <p:txBody>
          <a:bodyPr>
            <a:normAutofit/>
          </a:bodyPr>
          <a:lstStyle>
            <a:lvl1pPr marL="0" indent="0" algn="just">
              <a:buNone/>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23" name="Content Placeholder 3"/>
          <p:cNvSpPr>
            <a:spLocks noGrp="1"/>
          </p:cNvSpPr>
          <p:nvPr>
            <p:ph sz="half" idx="17"/>
          </p:nvPr>
        </p:nvSpPr>
        <p:spPr>
          <a:xfrm>
            <a:off x="6553201" y="1988840"/>
            <a:ext cx="2209798" cy="1440160"/>
          </a:xfrm>
        </p:spPr>
        <p:txBody>
          <a:bodyPr>
            <a:normAutofit/>
          </a:bodyPr>
          <a:lstStyle>
            <a:lvl1pPr marL="0" indent="0" algn="just">
              <a:buNone/>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27"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layout</a:t>
            </a:r>
            <a:endParaRPr lang="en-GB" dirty="0"/>
          </a:p>
        </p:txBody>
      </p:sp>
      <p:sp>
        <p:nvSpPr>
          <p:cNvPr id="28"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3 Picture</a:t>
            </a:r>
            <a:endParaRPr lang="en-GB" dirty="0"/>
          </a:p>
        </p:txBody>
      </p:sp>
      <p:grpSp>
        <p:nvGrpSpPr>
          <p:cNvPr id="26" name="Group 25"/>
          <p:cNvGrpSpPr/>
          <p:nvPr userDrawn="1"/>
        </p:nvGrpSpPr>
        <p:grpSpPr>
          <a:xfrm>
            <a:off x="3124480" y="1800000"/>
            <a:ext cx="7360" cy="3888000"/>
            <a:chOff x="3131840" y="1412776"/>
            <a:chExt cx="7360" cy="4320480"/>
          </a:xfrm>
        </p:grpSpPr>
        <p:cxnSp>
          <p:nvCxnSpPr>
            <p:cNvPr id="30" name="Straight Connector 29"/>
            <p:cNvCxnSpPr/>
            <p:nvPr userDrawn="1"/>
          </p:nvCxnSpPr>
          <p:spPr>
            <a:xfrm>
              <a:off x="3131840" y="1412776"/>
              <a:ext cx="0" cy="432048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31" name="Straight Connector 30"/>
            <p:cNvCxnSpPr/>
            <p:nvPr userDrawn="1"/>
          </p:nvCxnSpPr>
          <p:spPr>
            <a:xfrm>
              <a:off x="3139200" y="1412776"/>
              <a:ext cx="0" cy="4320480"/>
            </a:xfrm>
            <a:prstGeom prst="line">
              <a:avLst/>
            </a:prstGeom>
            <a:ln w="12700">
              <a:solidFill>
                <a:schemeClr val="bg1">
                  <a:lumMod val="95000"/>
                </a:schemeClr>
              </a:solidFill>
            </a:ln>
          </p:spPr>
          <p:style>
            <a:lnRef idx="1">
              <a:schemeClr val="dk1"/>
            </a:lnRef>
            <a:fillRef idx="0">
              <a:schemeClr val="dk1"/>
            </a:fillRef>
            <a:effectRef idx="0">
              <a:schemeClr val="dk1"/>
            </a:effectRef>
            <a:fontRef idx="minor">
              <a:schemeClr val="tx1"/>
            </a:fontRef>
          </p:style>
        </p:cxnSp>
      </p:grpSp>
      <p:grpSp>
        <p:nvGrpSpPr>
          <p:cNvPr id="32" name="Group 31"/>
          <p:cNvGrpSpPr/>
          <p:nvPr userDrawn="1"/>
        </p:nvGrpSpPr>
        <p:grpSpPr>
          <a:xfrm>
            <a:off x="6156176" y="1800000"/>
            <a:ext cx="7360" cy="3888000"/>
            <a:chOff x="3131840" y="1412776"/>
            <a:chExt cx="7360" cy="4320480"/>
          </a:xfrm>
        </p:grpSpPr>
        <p:cxnSp>
          <p:nvCxnSpPr>
            <p:cNvPr id="33" name="Straight Connector 32"/>
            <p:cNvCxnSpPr/>
            <p:nvPr userDrawn="1"/>
          </p:nvCxnSpPr>
          <p:spPr>
            <a:xfrm>
              <a:off x="3131840" y="1412776"/>
              <a:ext cx="0" cy="432048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34" name="Straight Connector 33"/>
            <p:cNvCxnSpPr/>
            <p:nvPr userDrawn="1"/>
          </p:nvCxnSpPr>
          <p:spPr>
            <a:xfrm>
              <a:off x="3139200" y="1412776"/>
              <a:ext cx="0" cy="4320480"/>
            </a:xfrm>
            <a:prstGeom prst="line">
              <a:avLst/>
            </a:prstGeom>
            <a:ln w="12700">
              <a:solidFill>
                <a:schemeClr val="bg1">
                  <a:lumMod val="95000"/>
                </a:schemeClr>
              </a:solidFill>
            </a:ln>
          </p:spPr>
          <p:style>
            <a:lnRef idx="1">
              <a:schemeClr val="dk1"/>
            </a:lnRef>
            <a:fillRef idx="0">
              <a:schemeClr val="dk1"/>
            </a:fillRef>
            <a:effectRef idx="0">
              <a:schemeClr val="dk1"/>
            </a:effectRef>
            <a:fontRef idx="minor">
              <a:schemeClr val="tx1"/>
            </a:fontRef>
          </p:style>
        </p:cxnSp>
      </p:grpSp>
      <p:sp>
        <p:nvSpPr>
          <p:cNvPr id="17"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8" name="Rectangle 7"/>
          <p:cNvSpPr/>
          <p:nvPr userDrawn="1"/>
        </p:nvSpPr>
        <p:spPr>
          <a:xfrm>
            <a:off x="0" y="4149080"/>
            <a:ext cx="9144000" cy="270892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userDrawn="1"/>
        </p:nvSpPr>
        <p:spPr>
          <a:xfrm>
            <a:off x="-9000" y="6669360"/>
            <a:ext cx="9162000" cy="216024"/>
          </a:xfrm>
          <a:prstGeom prst="rect">
            <a:avLst/>
          </a:prstGeom>
          <a:gradFill flip="none" rotWithShape="1">
            <a:gsLst>
              <a:gs pos="0">
                <a:srgbClr val="7AA9D2">
                  <a:shade val="30000"/>
                  <a:satMod val="115000"/>
                </a:srgbClr>
              </a:gs>
              <a:gs pos="50000">
                <a:srgbClr val="7AA9D2">
                  <a:shade val="67500"/>
                  <a:satMod val="115000"/>
                </a:srgbClr>
              </a:gs>
              <a:gs pos="100000">
                <a:srgbClr val="7AA9D2">
                  <a:shade val="100000"/>
                  <a:satMod val="115000"/>
                </a:srgbClr>
              </a:gs>
            </a:gsLst>
            <a:lin ang="5400000" scaled="1"/>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userDrawn="1"/>
        </p:nvSpPr>
        <p:spPr>
          <a:xfrm>
            <a:off x="251520" y="1556792"/>
            <a:ext cx="7560840" cy="1107996"/>
          </a:xfrm>
          <a:prstGeom prst="rect">
            <a:avLst/>
          </a:prstGeom>
          <a:noFill/>
        </p:spPr>
        <p:txBody>
          <a:bodyPr wrap="square" rtlCol="0">
            <a:spAutoFit/>
          </a:bodyPr>
          <a:lstStyle/>
          <a:p>
            <a:r>
              <a:rPr lang="de-DE" sz="6600" b="1" dirty="0">
                <a:solidFill>
                  <a:schemeClr val="tx1">
                    <a:lumMod val="85000"/>
                    <a:lumOff val="15000"/>
                  </a:schemeClr>
                </a:solidFill>
                <a:latin typeface="Arial Black" pitchFamily="34" charset="0"/>
              </a:rPr>
              <a:t>THANK </a:t>
            </a:r>
            <a:r>
              <a:rPr lang="de-DE" sz="6600" b="1" dirty="0">
                <a:solidFill>
                  <a:srgbClr val="7AA9D2"/>
                </a:solidFill>
                <a:latin typeface="Arial Black" pitchFamily="34" charset="0"/>
              </a:rPr>
              <a:t>YOU</a:t>
            </a:r>
            <a:endParaRPr lang="en-GB" sz="6600" b="1" dirty="0">
              <a:solidFill>
                <a:srgbClr val="7AA9D2"/>
              </a:solidFill>
              <a:latin typeface="Arial Black" pitchFamily="34" charset="0"/>
            </a:endParaRPr>
          </a:p>
        </p:txBody>
      </p:sp>
      <p:sp>
        <p:nvSpPr>
          <p:cNvPr id="9" name="TextBox 8"/>
          <p:cNvSpPr txBox="1"/>
          <p:nvPr userDrawn="1"/>
        </p:nvSpPr>
        <p:spPr>
          <a:xfrm>
            <a:off x="6228184" y="5662989"/>
            <a:ext cx="2736304" cy="5693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rgbClr val="7AA9D2"/>
                </a:solidFill>
                <a:effectLst/>
                <a:uLnTx/>
                <a:uFillTx/>
                <a:latin typeface="Arial Unicode MS" pitchFamily="34" charset="-128"/>
                <a:ea typeface="Arial Unicode MS" pitchFamily="34" charset="-128"/>
                <a:cs typeface="Arial Unicode MS" pitchFamily="34" charset="-128"/>
              </a:rPr>
              <a:t>Contact Us</a:t>
            </a:r>
          </a:p>
          <a:p>
            <a:pPr marL="0" marR="0" indent="0" algn="l" defTabSz="914400" rtl="0" eaLnBrk="1" fontAlgn="auto" latinLnBrk="0" hangingPunct="1">
              <a:lnSpc>
                <a:spcPct val="100000"/>
              </a:lnSpc>
              <a:spcBef>
                <a:spcPts val="0"/>
              </a:spcBef>
              <a:spcAft>
                <a:spcPts val="0"/>
              </a:spcAft>
              <a:buClrTx/>
              <a:buSzTx/>
              <a:buFontTx/>
              <a:buNone/>
              <a:tabLst/>
              <a:defRPr/>
            </a:pPr>
            <a:r>
              <a:rPr lang="de-DE" sz="800" baseline="0" dirty="0">
                <a:solidFill>
                  <a:schemeClr val="bg1"/>
                </a:solidFill>
                <a:latin typeface="Arial Unicode MS" pitchFamily="34" charset="-128"/>
                <a:ea typeface="Arial Unicode MS" pitchFamily="34" charset="-128"/>
                <a:cs typeface="Arial Unicode MS" pitchFamily="34" charset="-128"/>
              </a:rPr>
              <a:t>America :: Europe :: Asia</a:t>
            </a:r>
          </a:p>
          <a:p>
            <a:pPr marL="0" marR="0" indent="0" algn="l" defTabSz="914400" rtl="0" eaLnBrk="1" fontAlgn="auto" latinLnBrk="0" hangingPunct="1">
              <a:lnSpc>
                <a:spcPct val="100000"/>
              </a:lnSpc>
              <a:spcBef>
                <a:spcPts val="0"/>
              </a:spcBef>
              <a:spcAft>
                <a:spcPts val="0"/>
              </a:spcAft>
              <a:buClrTx/>
              <a:buSzTx/>
              <a:buFontTx/>
              <a:buNone/>
              <a:tabLst/>
              <a:defRPr/>
            </a:pPr>
            <a:r>
              <a:rPr lang="de-DE" sz="800" baseline="0" dirty="0">
                <a:solidFill>
                  <a:schemeClr val="bg1"/>
                </a:solidFill>
                <a:latin typeface="Arial Unicode MS" pitchFamily="34" charset="-128"/>
                <a:ea typeface="Arial Unicode MS" pitchFamily="34" charset="-128"/>
                <a:cs typeface="Arial Unicode MS" pitchFamily="34" charset="-128"/>
              </a:rPr>
              <a:t>E. contact@iconCFD.com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dirty="0">
                <a:ln>
                  <a:noFill/>
                </a:ln>
                <a:solidFill>
                  <a:prstClr val="white"/>
                </a:solidFill>
                <a:effectLst/>
                <a:uLnTx/>
                <a:uFillTx/>
                <a:latin typeface="Arial Unicode MS" pitchFamily="34" charset="-128"/>
                <a:ea typeface="Arial Unicode MS" pitchFamily="34" charset="-128"/>
                <a:cs typeface="Arial Unicode MS" pitchFamily="34" charset="-128"/>
              </a:rPr>
              <a:t>© 2016  ICON Technology &amp; Process Consulting</a:t>
            </a:r>
          </a:p>
        </p:txBody>
      </p:sp>
      <p:pic>
        <p:nvPicPr>
          <p:cNvPr id="11" name="Picture 10" descr="blue_gradient_on_black_wo_web.pn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1520" y="5301211"/>
            <a:ext cx="2160240" cy="103501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no transparent picture">
    <p:spTree>
      <p:nvGrpSpPr>
        <p:cNvPr id="1" name=""/>
        <p:cNvGrpSpPr/>
        <p:nvPr/>
      </p:nvGrpSpPr>
      <p:grpSpPr>
        <a:xfrm>
          <a:off x="0" y="0"/>
          <a:ext cx="0" cy="0"/>
          <a:chOff x="0" y="0"/>
          <a:chExt cx="0" cy="0"/>
        </a:xfrm>
      </p:grpSpPr>
      <p:sp>
        <p:nvSpPr>
          <p:cNvPr id="8" name="Rectangle 7"/>
          <p:cNvSpPr/>
          <p:nvPr userDrawn="1"/>
        </p:nvSpPr>
        <p:spPr>
          <a:xfrm>
            <a:off x="0" y="4149080"/>
            <a:ext cx="9144000" cy="270892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hasCustomPrompt="1"/>
          </p:nvPr>
        </p:nvSpPr>
        <p:spPr>
          <a:xfrm>
            <a:off x="1259632" y="2348880"/>
            <a:ext cx="3312368" cy="864096"/>
          </a:xfrm>
        </p:spPr>
        <p:txBody>
          <a:bodyPr vert="horz" lIns="91440" tIns="45720" rIns="91440" bIns="45720" rtlCol="0">
            <a:normAutofit/>
          </a:bodyPr>
          <a:lstStyle>
            <a:lvl1pPr marL="0" indent="0" algn="just" defTabSz="914400" rtl="0" eaLnBrk="1" latinLnBrk="0" hangingPunct="1">
              <a:spcBef>
                <a:spcPct val="20000"/>
              </a:spcBef>
              <a:buFont typeface="Arial" pitchFamily="34" charset="0"/>
              <a:buNone/>
              <a:defRPr lang="en-GB" sz="1000" kern="1200" baseline="0" dirty="0">
                <a:solidFill>
                  <a:schemeClr val="tx1">
                    <a:lumMod val="85000"/>
                    <a:lumOff val="15000"/>
                  </a:schemeClr>
                </a:solidFill>
                <a:latin typeface="Arial Unicode MS" pitchFamily="34" charset="-128"/>
                <a:ea typeface="Arial Unicode MS" pitchFamily="34" charset="-128"/>
                <a:cs typeface="Arial Unicode MS" pitchFamily="34"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Align this text box to width of Master Title above.</a:t>
            </a:r>
            <a:endParaRPr lang="en-GB" dirty="0"/>
          </a:p>
        </p:txBody>
      </p:sp>
      <p:sp>
        <p:nvSpPr>
          <p:cNvPr id="7" name="Rectangle 6"/>
          <p:cNvSpPr/>
          <p:nvPr userDrawn="1"/>
        </p:nvSpPr>
        <p:spPr>
          <a:xfrm>
            <a:off x="-9000" y="6669360"/>
            <a:ext cx="9162000" cy="216024"/>
          </a:xfrm>
          <a:prstGeom prst="rect">
            <a:avLst/>
          </a:prstGeom>
          <a:gradFill flip="none" rotWithShape="1">
            <a:gsLst>
              <a:gs pos="0">
                <a:srgbClr val="7AA9D2">
                  <a:shade val="30000"/>
                  <a:satMod val="115000"/>
                </a:srgbClr>
              </a:gs>
              <a:gs pos="50000">
                <a:srgbClr val="7AA9D2">
                  <a:shade val="67500"/>
                  <a:satMod val="115000"/>
                </a:srgbClr>
              </a:gs>
              <a:gs pos="100000">
                <a:srgbClr val="7AA9D2">
                  <a:shade val="100000"/>
                  <a:satMod val="115000"/>
                </a:srgbClr>
              </a:gs>
            </a:gsLst>
            <a:lin ang="5400000" scaled="1"/>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Picture Placeholder 28"/>
          <p:cNvSpPr>
            <a:spLocks noGrp="1"/>
          </p:cNvSpPr>
          <p:nvPr>
            <p:ph type="pic" sz="quarter" idx="16" hasCustomPrompt="1"/>
          </p:nvPr>
        </p:nvSpPr>
        <p:spPr>
          <a:xfrm>
            <a:off x="323850" y="2349500"/>
            <a:ext cx="863600" cy="863600"/>
          </a:xfrm>
        </p:spPr>
        <p:txBody>
          <a:bodyPr>
            <a:normAutofit/>
          </a:bodyPr>
          <a:lstStyle>
            <a:lvl1pPr marL="0" indent="0">
              <a:buNone/>
              <a:defRPr sz="800">
                <a:solidFill>
                  <a:schemeClr val="bg1">
                    <a:lumMod val="50000"/>
                  </a:schemeClr>
                </a:solidFill>
                <a:latin typeface="Arial" pitchFamily="34" charset="0"/>
                <a:cs typeface="Arial" pitchFamily="34" charset="0"/>
              </a:defRPr>
            </a:lvl1pPr>
          </a:lstStyle>
          <a:p>
            <a:r>
              <a:rPr lang="de-DE" dirty="0"/>
              <a:t>Insert  industry icon</a:t>
            </a:r>
            <a:endParaRPr lang="en-GB" dirty="0"/>
          </a:p>
        </p:txBody>
      </p:sp>
      <p:pic>
        <p:nvPicPr>
          <p:cNvPr id="15" name="Picture 14" descr="Untitled-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60032" y="189420"/>
            <a:ext cx="4176464" cy="3815647"/>
          </a:xfrm>
          <a:prstGeom prst="rect">
            <a:avLst/>
          </a:prstGeom>
        </p:spPr>
      </p:pic>
      <p:sp>
        <p:nvSpPr>
          <p:cNvPr id="17" name="Picture Placeholder 16"/>
          <p:cNvSpPr>
            <a:spLocks noGrp="1"/>
          </p:cNvSpPr>
          <p:nvPr>
            <p:ph type="pic" sz="quarter" idx="18"/>
          </p:nvPr>
        </p:nvSpPr>
        <p:spPr>
          <a:xfrm>
            <a:off x="5526001" y="836616"/>
            <a:ext cx="2844000" cy="2232025"/>
          </a:xfrm>
        </p:spPr>
        <p:txBody>
          <a:bodyPr/>
          <a:lstStyle/>
          <a:p>
            <a:r>
              <a:rPr lang="en-US"/>
              <a:t>Click icon to add picture</a:t>
            </a:r>
            <a:endParaRPr lang="en-GB"/>
          </a:p>
        </p:txBody>
      </p:sp>
      <p:sp>
        <p:nvSpPr>
          <p:cNvPr id="14" name="Content Placeholder 21"/>
          <p:cNvSpPr>
            <a:spLocks noGrp="1"/>
          </p:cNvSpPr>
          <p:nvPr>
            <p:ph sz="quarter" idx="13" hasCustomPrompt="1"/>
          </p:nvPr>
        </p:nvSpPr>
        <p:spPr>
          <a:xfrm>
            <a:off x="323528" y="1052740"/>
            <a:ext cx="4248472"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smtClean="0">
                <a:solidFill>
                  <a:schemeClr val="tx1">
                    <a:lumMod val="85000"/>
                    <a:lumOff val="15000"/>
                  </a:schemeClr>
                </a:solidFill>
                <a:latin typeface="Arial Black" pitchFamily="34" charset="0"/>
                <a:ea typeface="+mj-ea"/>
                <a:cs typeface="+mj-cs"/>
              </a:defRPr>
            </a:lvl1pPr>
          </a:lstStyle>
          <a:p>
            <a:pPr lvl="0"/>
            <a:r>
              <a:rPr lang="en-US" dirty="0"/>
              <a:t>Presentation</a:t>
            </a:r>
            <a:endParaRPr lang="en-GB" dirty="0"/>
          </a:p>
        </p:txBody>
      </p:sp>
      <p:sp>
        <p:nvSpPr>
          <p:cNvPr id="16" name="Content Placeholder 23"/>
          <p:cNvSpPr>
            <a:spLocks noGrp="1"/>
          </p:cNvSpPr>
          <p:nvPr>
            <p:ph sz="quarter" idx="14" hasCustomPrompt="1"/>
          </p:nvPr>
        </p:nvSpPr>
        <p:spPr>
          <a:xfrm>
            <a:off x="323851" y="1484786"/>
            <a:ext cx="4248150" cy="720725"/>
          </a:xfrm>
        </p:spPr>
        <p:txBody>
          <a:bodyPr vert="horz" lIns="91440" tIns="45720" rIns="91440" bIns="45720" rtlCol="0" anchor="ctr">
            <a:noAutofit/>
          </a:bodyPr>
          <a:lstStyle>
            <a:lvl1pPr algn="just" defTabSz="914400" rtl="0" eaLnBrk="1" latinLnBrk="0" hangingPunct="1">
              <a:spcBef>
                <a:spcPct val="0"/>
              </a:spcBef>
              <a:buNone/>
              <a:defRPr lang="en-GB" sz="3400" b="1" kern="1200" cap="all" spc="-100" normalizeH="0" baseline="0" dirty="0" smtClean="0">
                <a:solidFill>
                  <a:schemeClr val="tx1">
                    <a:lumMod val="85000"/>
                    <a:lumOff val="15000"/>
                  </a:schemeClr>
                </a:solidFill>
                <a:latin typeface="Arial Black" pitchFamily="34" charset="0"/>
                <a:ea typeface="+mj-ea"/>
                <a:cs typeface="+mj-cs"/>
              </a:defRPr>
            </a:lvl1pPr>
          </a:lstStyle>
          <a:p>
            <a:pPr lvl="0"/>
            <a:r>
              <a:rPr lang="en-US" dirty="0"/>
              <a:t>Justify block</a:t>
            </a:r>
            <a:endParaRPr lang="en-GB" dirty="0"/>
          </a:p>
        </p:txBody>
      </p:sp>
      <p:sp>
        <p:nvSpPr>
          <p:cNvPr id="18" name="Content Placeholder 21"/>
          <p:cNvSpPr>
            <a:spLocks noGrp="1"/>
          </p:cNvSpPr>
          <p:nvPr>
            <p:ph sz="quarter" idx="17" hasCustomPrompt="1"/>
          </p:nvPr>
        </p:nvSpPr>
        <p:spPr>
          <a:xfrm>
            <a:off x="323528" y="620964"/>
            <a:ext cx="4248472" cy="647799"/>
          </a:xfrm>
        </p:spPr>
        <p:txBody>
          <a:bodyPr vert="horz" lIns="91440" tIns="45720" rIns="91440" bIns="45720" rtlCol="0" anchor="ctr">
            <a:noAutofit/>
          </a:bodyPr>
          <a:lstStyle>
            <a:lvl1pPr algn="just" defTabSz="914400" rtl="0" eaLnBrk="1" latinLnBrk="0" hangingPunct="1">
              <a:spcBef>
                <a:spcPct val="0"/>
              </a:spcBef>
              <a:buNone/>
              <a:defRPr lang="en-GB" sz="4000" b="1" kern="1200" cap="all" spc="-100" normalizeH="0" baseline="0" dirty="0" smtClean="0">
                <a:solidFill>
                  <a:schemeClr val="tx1">
                    <a:lumMod val="85000"/>
                    <a:lumOff val="15000"/>
                  </a:schemeClr>
                </a:solidFill>
                <a:latin typeface="Arial Black" pitchFamily="34" charset="0"/>
                <a:ea typeface="+mj-ea"/>
                <a:cs typeface="+mj-cs"/>
              </a:defRPr>
            </a:lvl1pPr>
          </a:lstStyle>
          <a:p>
            <a:pPr lvl="0"/>
            <a:r>
              <a:rPr lang="en-US" dirty="0"/>
              <a:t>Title of the </a:t>
            </a:r>
            <a:endParaRPr lang="en-GB" dirty="0"/>
          </a:p>
        </p:txBody>
      </p:sp>
      <p:sp>
        <p:nvSpPr>
          <p:cNvPr id="19" name="TextBox 18"/>
          <p:cNvSpPr txBox="1"/>
          <p:nvPr userDrawn="1"/>
        </p:nvSpPr>
        <p:spPr>
          <a:xfrm>
            <a:off x="6228184" y="5662989"/>
            <a:ext cx="2736304" cy="5693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rgbClr val="7AA9D2"/>
                </a:solidFill>
                <a:effectLst/>
                <a:uLnTx/>
                <a:uFillTx/>
                <a:latin typeface="Arial Unicode MS" pitchFamily="34" charset="-128"/>
                <a:ea typeface="Arial Unicode MS" pitchFamily="34" charset="-128"/>
                <a:cs typeface="Arial Unicode MS" pitchFamily="34" charset="-128"/>
              </a:rPr>
              <a:t>Contact Us</a:t>
            </a:r>
          </a:p>
          <a:p>
            <a:pPr marL="0" marR="0" indent="0" algn="l" defTabSz="914400" rtl="0" eaLnBrk="1" fontAlgn="auto" latinLnBrk="0" hangingPunct="1">
              <a:lnSpc>
                <a:spcPct val="100000"/>
              </a:lnSpc>
              <a:spcBef>
                <a:spcPts val="0"/>
              </a:spcBef>
              <a:spcAft>
                <a:spcPts val="0"/>
              </a:spcAft>
              <a:buClrTx/>
              <a:buSzTx/>
              <a:buFontTx/>
              <a:buNone/>
              <a:tabLst/>
              <a:defRPr/>
            </a:pPr>
            <a:r>
              <a:rPr lang="de-DE" sz="800" baseline="0" dirty="0">
                <a:solidFill>
                  <a:schemeClr val="bg1"/>
                </a:solidFill>
                <a:latin typeface="Arial Unicode MS" pitchFamily="34" charset="-128"/>
                <a:ea typeface="Arial Unicode MS" pitchFamily="34" charset="-128"/>
                <a:cs typeface="Arial Unicode MS" pitchFamily="34" charset="-128"/>
              </a:rPr>
              <a:t>America :: Europe :: Asia</a:t>
            </a:r>
          </a:p>
          <a:p>
            <a:pPr marL="0" marR="0" indent="0" algn="l" defTabSz="914400" rtl="0" eaLnBrk="1" fontAlgn="auto" latinLnBrk="0" hangingPunct="1">
              <a:lnSpc>
                <a:spcPct val="100000"/>
              </a:lnSpc>
              <a:spcBef>
                <a:spcPts val="0"/>
              </a:spcBef>
              <a:spcAft>
                <a:spcPts val="0"/>
              </a:spcAft>
              <a:buClrTx/>
              <a:buSzTx/>
              <a:buFontTx/>
              <a:buNone/>
              <a:tabLst/>
              <a:defRPr/>
            </a:pPr>
            <a:r>
              <a:rPr lang="de-DE" sz="800" baseline="0" dirty="0">
                <a:solidFill>
                  <a:schemeClr val="bg1"/>
                </a:solidFill>
                <a:latin typeface="Arial Unicode MS" pitchFamily="34" charset="-128"/>
                <a:ea typeface="Arial Unicode MS" pitchFamily="34" charset="-128"/>
                <a:cs typeface="Arial Unicode MS" pitchFamily="34" charset="-128"/>
              </a:rPr>
              <a:t>E. contact@iconCFD.com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dirty="0">
                <a:ln>
                  <a:noFill/>
                </a:ln>
                <a:solidFill>
                  <a:prstClr val="white"/>
                </a:solidFill>
                <a:effectLst/>
                <a:uLnTx/>
                <a:uFillTx/>
                <a:latin typeface="Arial Unicode MS" pitchFamily="34" charset="-128"/>
                <a:ea typeface="Arial Unicode MS" pitchFamily="34" charset="-128"/>
                <a:cs typeface="Arial Unicode MS" pitchFamily="34" charset="-128"/>
              </a:rPr>
              <a:t>© 2016  ICON Technology &amp; Process Consulting</a:t>
            </a:r>
          </a:p>
        </p:txBody>
      </p:sp>
      <p:pic>
        <p:nvPicPr>
          <p:cNvPr id="13" name="Picture 12" descr="blue_gradient_on_black_wo_web.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251520" y="5301211"/>
            <a:ext cx="2160240" cy="10350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mple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988843"/>
            <a:ext cx="8229600" cy="3600401"/>
          </a:xfrm>
        </p:spPr>
        <p:txBody>
          <a:bodyPr/>
          <a:lstStyle>
            <a:lvl1pPr marL="0" indent="0" algn="just">
              <a:buNone/>
              <a:defRPr sz="2000">
                <a:solidFill>
                  <a:schemeClr val="tx1">
                    <a:lumMod val="85000"/>
                    <a:lumOff val="15000"/>
                  </a:schemeClr>
                </a:solidFill>
                <a:latin typeface="Arial" pitchFamily="34" charset="0"/>
                <a:ea typeface="Arial Unicode MS" pitchFamily="34" charset="-128"/>
                <a:cs typeface="Arial" pitchFamily="34" charset="0"/>
              </a:defRPr>
            </a:lvl1pPr>
            <a:lvl2pPr marL="0" indent="0" algn="just">
              <a:buNone/>
              <a:defRPr sz="1800">
                <a:solidFill>
                  <a:schemeClr val="tx1">
                    <a:lumMod val="85000"/>
                    <a:lumOff val="15000"/>
                  </a:schemeClr>
                </a:solidFill>
                <a:latin typeface="Arial" pitchFamily="34" charset="0"/>
                <a:ea typeface="Arial Unicode MS" pitchFamily="34" charset="-128"/>
                <a:cs typeface="Arial" pitchFamily="34" charset="0"/>
              </a:defRPr>
            </a:lvl2pPr>
            <a:lvl3pPr marL="0" indent="0" algn="just">
              <a:buNone/>
              <a:defRPr sz="1600">
                <a:solidFill>
                  <a:schemeClr val="tx1">
                    <a:lumMod val="85000"/>
                    <a:lumOff val="15000"/>
                  </a:schemeClr>
                </a:solidFill>
                <a:latin typeface="Arial" pitchFamily="34" charset="0"/>
                <a:ea typeface="Arial Unicode MS" pitchFamily="34" charset="-128"/>
                <a:cs typeface="Arial" pitchFamily="34" charset="0"/>
              </a:defRPr>
            </a:lvl3pPr>
            <a:lvl4pPr marL="0" indent="0" algn="just">
              <a:buNone/>
              <a:defRPr sz="1400">
                <a:solidFill>
                  <a:schemeClr val="tx1">
                    <a:lumMod val="85000"/>
                    <a:lumOff val="15000"/>
                  </a:schemeClr>
                </a:solidFill>
                <a:latin typeface="Arial" pitchFamily="34" charset="0"/>
                <a:ea typeface="Arial Unicode MS" pitchFamily="34" charset="-128"/>
                <a:cs typeface="Arial" pitchFamily="34" charset="0"/>
              </a:defRPr>
            </a:lvl4pPr>
            <a:lvl5pPr marL="0" indent="0" algn="just">
              <a:buNone/>
              <a:defRPr sz="1200">
                <a:solidFill>
                  <a:schemeClr val="tx1">
                    <a:lumMod val="85000"/>
                    <a:lumOff val="15000"/>
                  </a:schemeClr>
                </a:solidFill>
                <a:latin typeface="Arial" pitchFamily="34" charset="0"/>
                <a:ea typeface="Arial Unicode MS" pitchFamily="34" charset="-128"/>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
        <p:nvSpPr>
          <p:cNvPr id="13" name="Title 1"/>
          <p:cNvSpPr>
            <a:spLocks noGrp="1"/>
          </p:cNvSpPr>
          <p:nvPr>
            <p:ph type="ctrTitle" hasCustomPrompt="1"/>
          </p:nvPr>
        </p:nvSpPr>
        <p:spPr>
          <a:xfrm>
            <a:off x="467544" y="188643"/>
            <a:ext cx="5904656" cy="576063"/>
          </a:xfrm>
        </p:spPr>
        <p:txBody>
          <a:bodyPr vert="horz" lIns="91440" tIns="45720" rIns="91440" bIns="45720" rtlCol="0" anchor="ctr">
            <a:noAutofit/>
          </a:bodyPr>
          <a:lstStyle>
            <a:lvl1pPr algn="just">
              <a:defRPr lang="en-GB" sz="44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simple Content</a:t>
            </a:r>
            <a:endParaRPr lang="en-GB" dirty="0"/>
          </a:p>
        </p:txBody>
      </p:sp>
      <p:sp>
        <p:nvSpPr>
          <p:cNvPr id="14"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title Up to 2 lines</a:t>
            </a:r>
            <a:endParaRPr lang="en-GB" dirty="0"/>
          </a:p>
        </p:txBody>
      </p:sp>
    </p:spTree>
    <p:extLst>
      <p:ext uri="{BB962C8B-B14F-4D97-AF65-F5344CB8AC3E}">
        <p14:creationId xmlns:p14="http://schemas.microsoft.com/office/powerpoint/2010/main" val="348706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1988843"/>
            <a:ext cx="8229600" cy="3600401"/>
          </a:xfrm>
        </p:spPr>
        <p:txBody>
          <a:bodyPr/>
          <a:lstStyle>
            <a:lvl1pPr algn="just">
              <a:defRPr sz="2000">
                <a:solidFill>
                  <a:schemeClr val="tx1">
                    <a:lumMod val="85000"/>
                    <a:lumOff val="15000"/>
                  </a:schemeClr>
                </a:solidFill>
                <a:latin typeface="Arial" pitchFamily="34" charset="0"/>
                <a:cs typeface="Arial" pitchFamily="34" charset="0"/>
              </a:defRPr>
            </a:lvl1pPr>
            <a:lvl2pPr algn="just">
              <a:buFont typeface="Arial" pitchFamily="34" charset="0"/>
              <a:buChar char="•"/>
              <a:defRPr sz="1800">
                <a:solidFill>
                  <a:schemeClr val="tx1">
                    <a:lumMod val="85000"/>
                    <a:lumOff val="15000"/>
                  </a:schemeClr>
                </a:solidFill>
                <a:latin typeface="Arial" pitchFamily="34" charset="0"/>
                <a:cs typeface="Arial" pitchFamily="34" charset="0"/>
              </a:defRPr>
            </a:lvl2pPr>
            <a:lvl3pPr algn="just">
              <a:buFont typeface="Arial" pitchFamily="34" charset="0"/>
              <a:buChar char="•"/>
              <a:defRPr sz="1600">
                <a:solidFill>
                  <a:schemeClr val="tx1">
                    <a:lumMod val="85000"/>
                    <a:lumOff val="15000"/>
                  </a:schemeClr>
                </a:solidFill>
                <a:latin typeface="Arial" pitchFamily="34" charset="0"/>
                <a:cs typeface="Arial" pitchFamily="34" charset="0"/>
              </a:defRPr>
            </a:lvl3pPr>
            <a:lvl4pPr algn="just">
              <a:buFont typeface="Arial" pitchFamily="34" charset="0"/>
              <a:buChar char="•"/>
              <a:defRPr sz="1400">
                <a:solidFill>
                  <a:schemeClr val="tx1">
                    <a:lumMod val="85000"/>
                    <a:lumOff val="15000"/>
                  </a:schemeClr>
                </a:solidFill>
                <a:latin typeface="Arial" pitchFamily="34" charset="0"/>
                <a:cs typeface="Arial" pitchFamily="34" charset="0"/>
              </a:defRPr>
            </a:lvl4pPr>
            <a:lvl5pPr algn="just">
              <a:buFont typeface="Arial" pitchFamily="34" charset="0"/>
              <a:buChar char="•"/>
              <a:defRPr sz="1200">
                <a:solidFill>
                  <a:schemeClr val="tx1">
                    <a:lumMod val="85000"/>
                    <a:lumOff val="15000"/>
                  </a:schemeClr>
                </a:solidFill>
                <a:latin typeface="Arial" pitchFamily="34" charset="0"/>
                <a:cs typeface="Arial" pitchFamily="34" charset="0"/>
              </a:defRPr>
            </a:lvl5pPr>
          </a:lstStyle>
          <a:p>
            <a:pPr lvl="0"/>
            <a:r>
              <a:rPr lang="en-US" dirty="0"/>
              <a:t>Click to edit Master text styles – 20pt</a:t>
            </a:r>
          </a:p>
          <a:p>
            <a:pPr lvl="1"/>
            <a:r>
              <a:rPr lang="en-US" dirty="0"/>
              <a:t>Second level – 18pt</a:t>
            </a:r>
          </a:p>
          <a:p>
            <a:pPr lvl="2"/>
            <a:r>
              <a:rPr lang="en-US" dirty="0"/>
              <a:t>Third level – 16pt</a:t>
            </a:r>
          </a:p>
          <a:p>
            <a:pPr lvl="3"/>
            <a:r>
              <a:rPr lang="en-US" dirty="0"/>
              <a:t>Fourth level – 14pt</a:t>
            </a:r>
          </a:p>
          <a:p>
            <a:pPr lvl="4"/>
            <a:r>
              <a:rPr lang="en-US" dirty="0"/>
              <a:t>Fifth level – 12pt</a:t>
            </a:r>
            <a:endParaRPr lang="en-GB" dirty="0"/>
          </a:p>
        </p:txBody>
      </p:sp>
      <p:sp>
        <p:nvSpPr>
          <p:cNvPr id="7" name="Title 1"/>
          <p:cNvSpPr>
            <a:spLocks noGrp="1"/>
          </p:cNvSpPr>
          <p:nvPr>
            <p:ph type="ctrTitle" hasCustomPrompt="1"/>
          </p:nvPr>
        </p:nvSpPr>
        <p:spPr>
          <a:xfrm>
            <a:off x="467544" y="188643"/>
            <a:ext cx="5904656" cy="576063"/>
          </a:xfrm>
        </p:spPr>
        <p:txBody>
          <a:bodyPr vert="horz" lIns="91440" tIns="45720" rIns="91440" bIns="45720" rtlCol="0" anchor="ctr">
            <a:noAutofit/>
          </a:bodyPr>
          <a:lstStyle>
            <a:lvl1pPr algn="just">
              <a:defRPr lang="en-GB" sz="44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Bulleted</a:t>
            </a:r>
            <a:endParaRPr lang="en-GB" dirty="0"/>
          </a:p>
        </p:txBody>
      </p:sp>
      <p:sp>
        <p:nvSpPr>
          <p:cNvPr id="8"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Content</a:t>
            </a:r>
            <a:endParaRPr lang="en-GB" dirty="0"/>
          </a:p>
        </p:txBody>
      </p:sp>
      <p:sp>
        <p:nvSpPr>
          <p:cNvPr id="6"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1" y="1988843"/>
            <a:ext cx="3610744" cy="3600401"/>
          </a:xfrm>
        </p:spPr>
        <p:txBody>
          <a:bodyPr/>
          <a:lstStyle>
            <a:lvl1pPr marL="0" indent="0" algn="just">
              <a:buNone/>
              <a:defRPr sz="2000">
                <a:latin typeface="Arial" pitchFamily="34" charset="0"/>
                <a:cs typeface="Arial" pitchFamily="34" charset="0"/>
              </a:defRPr>
            </a:lvl1pPr>
            <a:lvl2pPr marL="0" indent="0" algn="just">
              <a:buNone/>
              <a:defRPr sz="1800">
                <a:latin typeface="Arial" pitchFamily="34" charset="0"/>
                <a:cs typeface="Arial" pitchFamily="34" charset="0"/>
              </a:defRPr>
            </a:lvl2pPr>
            <a:lvl3pPr marL="0" indent="0" algn="just">
              <a:buNone/>
              <a:defRPr sz="1600">
                <a:latin typeface="Arial" pitchFamily="34" charset="0"/>
                <a:cs typeface="Arial" pitchFamily="34" charset="0"/>
              </a:defRPr>
            </a:lvl3pPr>
            <a:lvl4pPr marL="0" indent="0" algn="just">
              <a:buNone/>
              <a:defRPr sz="1400">
                <a:latin typeface="Arial" pitchFamily="34" charset="0"/>
                <a:cs typeface="Arial" pitchFamily="34" charset="0"/>
              </a:defRPr>
            </a:lvl4pPr>
            <a:lvl5pPr marL="0" indent="0" algn="just">
              <a:buNone/>
              <a:defRPr sz="12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2 Column Text</a:t>
            </a:r>
            <a:endParaRPr lang="en-GB" dirty="0"/>
          </a:p>
        </p:txBody>
      </p:sp>
      <p:sp>
        <p:nvSpPr>
          <p:cNvPr id="12"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title Up to 2 lines</a:t>
            </a:r>
            <a:endParaRPr lang="en-GB" dirty="0"/>
          </a:p>
        </p:txBody>
      </p:sp>
      <p:sp>
        <p:nvSpPr>
          <p:cNvPr id="7" name="Content Placeholder 2"/>
          <p:cNvSpPr>
            <a:spLocks noGrp="1"/>
          </p:cNvSpPr>
          <p:nvPr>
            <p:ph sz="half" idx="14"/>
          </p:nvPr>
        </p:nvSpPr>
        <p:spPr>
          <a:xfrm>
            <a:off x="4993704" y="1988843"/>
            <a:ext cx="3610744" cy="3600401"/>
          </a:xfrm>
        </p:spPr>
        <p:txBody>
          <a:bodyPr/>
          <a:lstStyle>
            <a:lvl1pPr marL="0" indent="0" algn="just">
              <a:buNone/>
              <a:defRPr sz="2000">
                <a:latin typeface="Arial" pitchFamily="34" charset="0"/>
                <a:cs typeface="Arial" pitchFamily="34" charset="0"/>
              </a:defRPr>
            </a:lvl1pPr>
            <a:lvl2pPr marL="0" indent="0" algn="just">
              <a:buNone/>
              <a:defRPr sz="1800">
                <a:latin typeface="Arial" pitchFamily="34" charset="0"/>
                <a:cs typeface="Arial" pitchFamily="34" charset="0"/>
              </a:defRPr>
            </a:lvl2pPr>
            <a:lvl3pPr marL="0" indent="0" algn="just">
              <a:buNone/>
              <a:defRPr sz="1600">
                <a:latin typeface="Arial" pitchFamily="34" charset="0"/>
                <a:cs typeface="Arial" pitchFamily="34" charset="0"/>
              </a:defRPr>
            </a:lvl3pPr>
            <a:lvl4pPr marL="0" indent="0" algn="just">
              <a:buNone/>
              <a:defRPr sz="1400">
                <a:latin typeface="Arial" pitchFamily="34" charset="0"/>
                <a:cs typeface="Arial" pitchFamily="34" charset="0"/>
              </a:defRPr>
            </a:lvl4pPr>
            <a:lvl5pPr marL="0" indent="0" algn="just">
              <a:buNone/>
              <a:defRPr sz="12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p:cNvGrpSpPr/>
          <p:nvPr userDrawn="1"/>
        </p:nvGrpSpPr>
        <p:grpSpPr>
          <a:xfrm>
            <a:off x="4568320" y="1800000"/>
            <a:ext cx="7360" cy="3888000"/>
            <a:chOff x="3131840" y="1412776"/>
            <a:chExt cx="7360" cy="4320480"/>
          </a:xfrm>
        </p:grpSpPr>
        <p:cxnSp>
          <p:nvCxnSpPr>
            <p:cNvPr id="10" name="Straight Connector 9"/>
            <p:cNvCxnSpPr/>
            <p:nvPr userDrawn="1"/>
          </p:nvCxnSpPr>
          <p:spPr>
            <a:xfrm>
              <a:off x="3131840" y="1412776"/>
              <a:ext cx="0" cy="432048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3139200" y="1412776"/>
              <a:ext cx="0" cy="4320480"/>
            </a:xfrm>
            <a:prstGeom prst="line">
              <a:avLst/>
            </a:prstGeom>
            <a:ln w="12700">
              <a:solidFill>
                <a:schemeClr val="bg1">
                  <a:lumMod val="95000"/>
                </a:schemeClr>
              </a:solidFill>
            </a:ln>
          </p:spPr>
          <p:style>
            <a:lnRef idx="1">
              <a:schemeClr val="dk1"/>
            </a:lnRef>
            <a:fillRef idx="0">
              <a:schemeClr val="dk1"/>
            </a:fillRef>
            <a:effectRef idx="0">
              <a:schemeClr val="dk1"/>
            </a:effectRef>
            <a:fontRef idx="minor">
              <a:schemeClr val="tx1"/>
            </a:fontRef>
          </p:style>
        </p:cxnSp>
      </p:grpSp>
      <p:sp>
        <p:nvSpPr>
          <p:cNvPr id="14"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Video">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988843"/>
            <a:ext cx="5410944" cy="3600401"/>
          </a:xfrm>
        </p:spPr>
        <p:txBody>
          <a:bodyPr/>
          <a:lstStyle>
            <a:lvl1pPr marL="0" indent="0" algn="just">
              <a:buNone/>
              <a:defRPr sz="2000">
                <a:latin typeface="Arial" pitchFamily="34" charset="0"/>
                <a:cs typeface="Arial" pitchFamily="34" charset="0"/>
              </a:defRPr>
            </a:lvl1pPr>
            <a:lvl2pPr marL="0" indent="0" algn="just">
              <a:buNone/>
              <a:defRPr sz="1800">
                <a:latin typeface="Arial" pitchFamily="34" charset="0"/>
                <a:cs typeface="Arial" pitchFamily="34" charset="0"/>
              </a:defRPr>
            </a:lvl2pPr>
            <a:lvl3pPr marL="0" indent="0" algn="just">
              <a:buNone/>
              <a:defRPr sz="1600">
                <a:latin typeface="Arial" pitchFamily="34" charset="0"/>
                <a:cs typeface="Arial" pitchFamily="34" charset="0"/>
              </a:defRPr>
            </a:lvl3pPr>
            <a:lvl4pPr marL="0" indent="0" algn="just">
              <a:buNone/>
              <a:defRPr sz="1400">
                <a:latin typeface="Arial" pitchFamily="34" charset="0"/>
                <a:cs typeface="Arial" pitchFamily="34" charset="0"/>
              </a:defRPr>
            </a:lvl4pPr>
            <a:lvl5pPr marL="0" indent="0" algn="just">
              <a:buNone/>
              <a:defRPr sz="12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Text &amp; Video</a:t>
            </a:r>
            <a:endParaRPr lang="en-GB" dirty="0"/>
          </a:p>
        </p:txBody>
      </p:sp>
      <p:sp>
        <p:nvSpPr>
          <p:cNvPr id="12"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title Up to 2 lines</a:t>
            </a:r>
            <a:endParaRPr lang="en-GB" dirty="0"/>
          </a:p>
        </p:txBody>
      </p:sp>
      <p:sp>
        <p:nvSpPr>
          <p:cNvPr id="6"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mp; Big Pictur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988843"/>
            <a:ext cx="4038600" cy="3600401"/>
          </a:xfrm>
        </p:spPr>
        <p:txBody>
          <a:bodyPr/>
          <a:lstStyle>
            <a:lvl1pPr marL="0" indent="0" algn="just">
              <a:buNone/>
              <a:defRPr sz="2000">
                <a:latin typeface="Arial" pitchFamily="34" charset="0"/>
                <a:cs typeface="Arial" pitchFamily="34" charset="0"/>
              </a:defRPr>
            </a:lvl1pPr>
            <a:lvl2pPr marL="0" indent="0" algn="just">
              <a:buNone/>
              <a:defRPr sz="1800">
                <a:latin typeface="Arial" pitchFamily="34" charset="0"/>
                <a:cs typeface="Arial" pitchFamily="34" charset="0"/>
              </a:defRPr>
            </a:lvl2pPr>
            <a:lvl3pPr marL="0" indent="0" algn="just">
              <a:buNone/>
              <a:defRPr sz="1600">
                <a:latin typeface="Arial" pitchFamily="34" charset="0"/>
                <a:cs typeface="Arial" pitchFamily="34" charset="0"/>
              </a:defRPr>
            </a:lvl3pPr>
            <a:lvl4pPr marL="0" indent="0" algn="just">
              <a:buNone/>
              <a:defRPr sz="1400">
                <a:latin typeface="Arial" pitchFamily="34" charset="0"/>
                <a:cs typeface="Arial" pitchFamily="34" charset="0"/>
              </a:defRPr>
            </a:lvl4pPr>
            <a:lvl5pPr marL="0" indent="0" algn="just">
              <a:buNone/>
              <a:defRPr sz="12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Text &amp;</a:t>
            </a:r>
            <a:endParaRPr lang="en-GB" dirty="0"/>
          </a:p>
        </p:txBody>
      </p:sp>
      <p:sp>
        <p:nvSpPr>
          <p:cNvPr id="12"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Big picture</a:t>
            </a:r>
            <a:endParaRPr lang="en-GB" dirty="0"/>
          </a:p>
        </p:txBody>
      </p:sp>
      <p:sp>
        <p:nvSpPr>
          <p:cNvPr id="14" name="Picture Placeholder 12"/>
          <p:cNvSpPr>
            <a:spLocks noGrp="1"/>
          </p:cNvSpPr>
          <p:nvPr>
            <p:ph type="pic" sz="quarter" idx="14"/>
          </p:nvPr>
        </p:nvSpPr>
        <p:spPr>
          <a:xfrm>
            <a:off x="5292080" y="1628775"/>
            <a:ext cx="4175770" cy="3960813"/>
          </a:xfrm>
        </p:spPr>
        <p:txBody>
          <a:bodyPr/>
          <a:lstStyle>
            <a:lvl1pPr>
              <a:defRPr>
                <a:latin typeface="Arial" pitchFamily="34" charset="0"/>
                <a:cs typeface="Arial" pitchFamily="34" charset="0"/>
              </a:defRPr>
            </a:lvl1pPr>
          </a:lstStyle>
          <a:p>
            <a:r>
              <a:rPr lang="en-US"/>
              <a:t>Click icon to add picture</a:t>
            </a:r>
            <a:endParaRPr lang="en-GB"/>
          </a:p>
        </p:txBody>
      </p:sp>
      <p:sp>
        <p:nvSpPr>
          <p:cNvPr id="7"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mp; Normal Sized Picture/Char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988843"/>
            <a:ext cx="4038600" cy="3600401"/>
          </a:xfrm>
        </p:spPr>
        <p:txBody>
          <a:bodyPr/>
          <a:lstStyle>
            <a:lvl1pPr marL="0" indent="0" algn="just">
              <a:buNone/>
              <a:defRPr sz="2000">
                <a:latin typeface="Arial" pitchFamily="34" charset="0"/>
                <a:cs typeface="Arial" pitchFamily="34" charset="0"/>
              </a:defRPr>
            </a:lvl1pPr>
            <a:lvl2pPr marL="0" indent="0" algn="just">
              <a:buNone/>
              <a:defRPr sz="1800">
                <a:latin typeface="Arial" pitchFamily="34" charset="0"/>
                <a:cs typeface="Arial" pitchFamily="34" charset="0"/>
              </a:defRPr>
            </a:lvl2pPr>
            <a:lvl3pPr marL="0" indent="0" algn="just">
              <a:buNone/>
              <a:defRPr sz="1600">
                <a:latin typeface="Arial" pitchFamily="34" charset="0"/>
                <a:cs typeface="Arial" pitchFamily="34" charset="0"/>
              </a:defRPr>
            </a:lvl3pPr>
            <a:lvl4pPr marL="0" indent="0" algn="just">
              <a:buNone/>
              <a:defRPr sz="1400">
                <a:latin typeface="Arial" pitchFamily="34" charset="0"/>
                <a:cs typeface="Arial" pitchFamily="34" charset="0"/>
              </a:defRPr>
            </a:lvl4pPr>
            <a:lvl5pPr marL="0" indent="0" algn="just">
              <a:buNone/>
              <a:defRPr sz="12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Text &amp;</a:t>
            </a:r>
            <a:endParaRPr lang="en-GB" dirty="0"/>
          </a:p>
        </p:txBody>
      </p:sp>
      <p:sp>
        <p:nvSpPr>
          <p:cNvPr id="12"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Big picture</a:t>
            </a:r>
            <a:endParaRPr lang="en-GB" dirty="0"/>
          </a:p>
        </p:txBody>
      </p:sp>
      <p:sp>
        <p:nvSpPr>
          <p:cNvPr id="7" name="Content Placeholder 2"/>
          <p:cNvSpPr>
            <a:spLocks noGrp="1"/>
          </p:cNvSpPr>
          <p:nvPr>
            <p:ph sz="half" idx="14"/>
          </p:nvPr>
        </p:nvSpPr>
        <p:spPr>
          <a:xfrm>
            <a:off x="5292081" y="1988843"/>
            <a:ext cx="3390528" cy="3600401"/>
          </a:xfrm>
        </p:spPr>
        <p:txBody>
          <a:bodyPr/>
          <a:lstStyle>
            <a:lvl1pPr marL="0" indent="0" algn="just">
              <a:buNone/>
              <a:defRPr sz="2000">
                <a:latin typeface="Arial" pitchFamily="34" charset="0"/>
                <a:cs typeface="Arial" pitchFamily="34" charset="0"/>
              </a:defRPr>
            </a:lvl1pPr>
            <a:lvl2pPr marL="0" indent="0" algn="just">
              <a:buNone/>
              <a:defRPr sz="1800">
                <a:latin typeface="Arial" pitchFamily="34" charset="0"/>
                <a:cs typeface="Arial" pitchFamily="34" charset="0"/>
              </a:defRPr>
            </a:lvl2pPr>
            <a:lvl3pPr marL="0" indent="0" algn="just">
              <a:buNone/>
              <a:defRPr sz="1600">
                <a:latin typeface="Arial" pitchFamily="34" charset="0"/>
                <a:cs typeface="Arial" pitchFamily="34" charset="0"/>
              </a:defRPr>
            </a:lvl3pPr>
            <a:lvl4pPr marL="0" indent="0" algn="just">
              <a:buNone/>
              <a:defRPr sz="1400">
                <a:latin typeface="Arial" pitchFamily="34" charset="0"/>
                <a:cs typeface="Arial" pitchFamily="34" charset="0"/>
              </a:defRPr>
            </a:lvl4pPr>
            <a:lvl5pPr marL="0" indent="0" algn="just">
              <a:buNone/>
              <a:defRPr sz="12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1" y="1967161"/>
            <a:ext cx="3610744" cy="639763"/>
          </a:xfrm>
        </p:spPr>
        <p:txBody>
          <a:bodyPr anchor="b">
            <a:normAutofit/>
          </a:bodyPr>
          <a:lstStyle>
            <a:lvl1pPr marL="0" indent="0" algn="just">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606925"/>
            <a:ext cx="3610800" cy="2982317"/>
          </a:xfrm>
        </p:spPr>
        <p:txBody>
          <a:bodyPr/>
          <a:lstStyle>
            <a:lvl1pPr algn="just">
              <a:defRPr sz="2000">
                <a:latin typeface="Arial" pitchFamily="34" charset="0"/>
                <a:cs typeface="Arial" pitchFamily="34" charset="0"/>
              </a:defRPr>
            </a:lvl1pPr>
            <a:lvl2pPr algn="just">
              <a:buFont typeface="Arial" pitchFamily="34" charset="0"/>
              <a:buChar char="•"/>
              <a:defRPr sz="1800">
                <a:latin typeface="Arial" pitchFamily="34" charset="0"/>
                <a:cs typeface="Arial" pitchFamily="34" charset="0"/>
              </a:defRPr>
            </a:lvl2pPr>
            <a:lvl3pPr algn="just">
              <a:buFont typeface="Arial" pitchFamily="34" charset="0"/>
              <a:buChar char="•"/>
              <a:defRPr sz="1600">
                <a:latin typeface="Arial" pitchFamily="34" charset="0"/>
                <a:cs typeface="Arial" pitchFamily="34" charset="0"/>
              </a:defRPr>
            </a:lvl3pPr>
            <a:lvl4pPr algn="just">
              <a:buFont typeface="Arial" pitchFamily="34" charset="0"/>
              <a:buChar char="•"/>
              <a:defRPr sz="1400">
                <a:latin typeface="Arial" pitchFamily="34" charset="0"/>
                <a:cs typeface="Arial" pitchFamily="34" charset="0"/>
              </a:defRPr>
            </a:lvl4pPr>
            <a:lvl5pPr algn="just">
              <a:buFont typeface="Arial" pitchFamily="34" charset="0"/>
              <a:buChar char="•"/>
              <a:defRPr sz="1200">
                <a:latin typeface="Arial" pitchFamily="34" charset="0"/>
                <a:cs typeface="Arial"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5076056" y="1967161"/>
            <a:ext cx="3610744" cy="639763"/>
          </a:xfrm>
        </p:spPr>
        <p:txBody>
          <a:bodyPr anchor="b">
            <a:normAutofit/>
          </a:bodyPr>
          <a:lstStyle>
            <a:lvl1pPr marL="0" indent="0" algn="just">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65656" y="2606925"/>
            <a:ext cx="3610800" cy="2982317"/>
          </a:xfrm>
        </p:spPr>
        <p:txBody>
          <a:bodyPr/>
          <a:lstStyle>
            <a:lvl1pPr algn="just">
              <a:defRPr sz="2000">
                <a:latin typeface="Arial" pitchFamily="34" charset="0"/>
                <a:cs typeface="Arial" pitchFamily="34" charset="0"/>
              </a:defRPr>
            </a:lvl1pPr>
            <a:lvl2pPr algn="just">
              <a:buFont typeface="Arial" pitchFamily="34" charset="0"/>
              <a:buChar char="•"/>
              <a:defRPr sz="1800">
                <a:latin typeface="Arial" pitchFamily="34" charset="0"/>
                <a:cs typeface="Arial" pitchFamily="34" charset="0"/>
              </a:defRPr>
            </a:lvl2pPr>
            <a:lvl3pPr algn="just">
              <a:buFont typeface="Arial" pitchFamily="34" charset="0"/>
              <a:buChar char="•"/>
              <a:defRPr sz="1600">
                <a:latin typeface="Arial" pitchFamily="34" charset="0"/>
                <a:cs typeface="Arial" pitchFamily="34" charset="0"/>
              </a:defRPr>
            </a:lvl3pPr>
            <a:lvl4pPr algn="just">
              <a:buFont typeface="Arial" pitchFamily="34" charset="0"/>
              <a:buChar char="•"/>
              <a:defRPr sz="1400">
                <a:latin typeface="Arial" pitchFamily="34" charset="0"/>
                <a:cs typeface="Arial" pitchFamily="34" charset="0"/>
              </a:defRPr>
            </a:lvl4pPr>
            <a:lvl5pPr algn="just">
              <a:buFont typeface="Arial" pitchFamily="34" charset="0"/>
              <a:buChar char="•"/>
              <a:defRPr sz="1200">
                <a:latin typeface="Arial" pitchFamily="34" charset="0"/>
                <a:cs typeface="Arial"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itle 1"/>
          <p:cNvSpPr>
            <a:spLocks noGrp="1"/>
          </p:cNvSpPr>
          <p:nvPr>
            <p:ph type="ctrTitle" hasCustomPrompt="1"/>
          </p:nvPr>
        </p:nvSpPr>
        <p:spPr>
          <a:xfrm>
            <a:off x="467544" y="188643"/>
            <a:ext cx="5904656" cy="576063"/>
          </a:xfrm>
        </p:spPr>
        <p:txBody>
          <a:bodyPr>
            <a:noAutofit/>
          </a:bodyPr>
          <a:lstStyle>
            <a:lvl1pPr algn="just">
              <a:defRPr sz="4400" b="1" cap="all" spc="-100" normalizeH="0" baseline="0">
                <a:solidFill>
                  <a:schemeClr val="tx1">
                    <a:lumMod val="85000"/>
                    <a:lumOff val="15000"/>
                  </a:schemeClr>
                </a:solidFill>
                <a:latin typeface="Arial Black" pitchFamily="34" charset="0"/>
              </a:defRPr>
            </a:lvl1pPr>
          </a:lstStyle>
          <a:p>
            <a:r>
              <a:rPr lang="en-US" dirty="0"/>
              <a:t>comparison</a:t>
            </a:r>
            <a:endParaRPr lang="en-GB" dirty="0"/>
          </a:p>
        </p:txBody>
      </p:sp>
      <p:sp>
        <p:nvSpPr>
          <p:cNvPr id="12" name="Content Placeholder 21"/>
          <p:cNvSpPr>
            <a:spLocks noGrp="1"/>
          </p:cNvSpPr>
          <p:nvPr>
            <p:ph sz="quarter" idx="13" hasCustomPrompt="1"/>
          </p:nvPr>
        </p:nvSpPr>
        <p:spPr>
          <a:xfrm>
            <a:off x="467544" y="620688"/>
            <a:ext cx="5904656" cy="647799"/>
          </a:xfrm>
        </p:spPr>
        <p:txBody>
          <a:bodyPr vert="horz" lIns="91440" tIns="45720" rIns="91440" bIns="45720" rtlCol="0" anchor="ctr">
            <a:noAutofit/>
          </a:bodyPr>
          <a:lstStyle>
            <a:lvl1pPr algn="just" defTabSz="914400" rtl="0" eaLnBrk="1" latinLnBrk="0" hangingPunct="1">
              <a:spcBef>
                <a:spcPct val="0"/>
              </a:spcBef>
              <a:buNone/>
              <a:defRPr lang="en-GB" sz="3500" b="1" kern="1200" cap="all" spc="-100" normalizeH="0" baseline="0" dirty="0">
                <a:solidFill>
                  <a:schemeClr val="tx1">
                    <a:lumMod val="85000"/>
                    <a:lumOff val="15000"/>
                  </a:schemeClr>
                </a:solidFill>
                <a:latin typeface="Arial Black" pitchFamily="34" charset="0"/>
                <a:ea typeface="+mj-ea"/>
                <a:cs typeface="+mj-cs"/>
              </a:defRPr>
            </a:lvl1pPr>
          </a:lstStyle>
          <a:p>
            <a:pPr marL="342900" lvl="0" indent="-342900" algn="just" defTabSz="914400" rtl="0" eaLnBrk="1" latinLnBrk="0" hangingPunct="1">
              <a:spcBef>
                <a:spcPct val="0"/>
              </a:spcBef>
              <a:buFont typeface="Arial" pitchFamily="34" charset="0"/>
              <a:buNone/>
            </a:pPr>
            <a:r>
              <a:rPr lang="en-US" dirty="0"/>
              <a:t>title Up to 2 lines</a:t>
            </a:r>
            <a:endParaRPr lang="en-GB" dirty="0"/>
          </a:p>
        </p:txBody>
      </p:sp>
      <p:grpSp>
        <p:nvGrpSpPr>
          <p:cNvPr id="14" name="Group 13"/>
          <p:cNvGrpSpPr/>
          <p:nvPr userDrawn="1"/>
        </p:nvGrpSpPr>
        <p:grpSpPr>
          <a:xfrm>
            <a:off x="4568320" y="1800000"/>
            <a:ext cx="7360" cy="3888000"/>
            <a:chOff x="3131840" y="1412776"/>
            <a:chExt cx="7360" cy="4320480"/>
          </a:xfrm>
        </p:grpSpPr>
        <p:cxnSp>
          <p:nvCxnSpPr>
            <p:cNvPr id="15" name="Straight Connector 14"/>
            <p:cNvCxnSpPr/>
            <p:nvPr userDrawn="1"/>
          </p:nvCxnSpPr>
          <p:spPr>
            <a:xfrm>
              <a:off x="3131840" y="1412776"/>
              <a:ext cx="0" cy="432048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Straight Connector 15"/>
            <p:cNvCxnSpPr/>
            <p:nvPr userDrawn="1"/>
          </p:nvCxnSpPr>
          <p:spPr>
            <a:xfrm>
              <a:off x="3139200" y="1412776"/>
              <a:ext cx="0" cy="4320480"/>
            </a:xfrm>
            <a:prstGeom prst="line">
              <a:avLst/>
            </a:prstGeom>
            <a:ln w="12700">
              <a:solidFill>
                <a:schemeClr val="bg1">
                  <a:lumMod val="95000"/>
                </a:schemeClr>
              </a:solidFill>
            </a:ln>
          </p:spPr>
          <p:style>
            <a:lnRef idx="1">
              <a:schemeClr val="dk1"/>
            </a:lnRef>
            <a:fillRef idx="0">
              <a:schemeClr val="dk1"/>
            </a:fillRef>
            <a:effectRef idx="0">
              <a:schemeClr val="dk1"/>
            </a:effectRef>
            <a:fontRef idx="minor">
              <a:schemeClr val="tx1"/>
            </a:fontRef>
          </p:style>
        </p:cxnSp>
      </p:grpSp>
      <p:sp>
        <p:nvSpPr>
          <p:cNvPr id="17" name="Footer Placeholder 4"/>
          <p:cNvSpPr>
            <a:spLocks noGrp="1"/>
          </p:cNvSpPr>
          <p:nvPr>
            <p:ph type="ftr" sz="quarter" idx="11"/>
          </p:nvPr>
        </p:nvSpPr>
        <p:spPr>
          <a:xfrm>
            <a:off x="2267744" y="6336000"/>
            <a:ext cx="3168352" cy="144016"/>
          </a:xfrm>
        </p:spPr>
        <p:txBody>
          <a:bodyPr/>
          <a:lstStyle>
            <a:lvl1pPr>
              <a:defRPr sz="750">
                <a:solidFill>
                  <a:schemeClr val="bg1"/>
                </a:solidFill>
                <a:latin typeface="Arial Unicode MS" pitchFamily="34" charset="-128"/>
                <a:ea typeface="Arial Unicode MS" pitchFamily="34" charset="-128"/>
                <a:cs typeface="Arial Unicode MS" pitchFamily="34" charset="-128"/>
              </a:defRPr>
            </a:lvl1pPr>
          </a:lstStyle>
          <a:p>
            <a:r>
              <a:rPr lang="en-GB" smtClean="0"/>
              <a:t>ICSC 2016 | iconCFD Conference | November 2016</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6059016"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1" y="1988841"/>
            <a:ext cx="8229600" cy="3600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ICSC 2016 | iconCFD Conference | November 2016</a:t>
            </a:r>
            <a:endParaRPr lang="en-GB" dirty="0"/>
          </a:p>
        </p:txBody>
      </p:sp>
      <p:sp>
        <p:nvSpPr>
          <p:cNvPr id="6" name="Slide Number Placeholder 5"/>
          <p:cNvSpPr>
            <a:spLocks noGrp="1"/>
          </p:cNvSpPr>
          <p:nvPr>
            <p:ph type="sldNum" sz="quarter" idx="4"/>
          </p:nvPr>
        </p:nvSpPr>
        <p:spPr>
          <a:xfrm>
            <a:off x="6553201"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46238E-5CD0-4495-987E-874DF6AF343D}" type="slidenum">
              <a:rPr lang="en-GB" smtClean="0"/>
              <a:pPr/>
              <a:t>‹#›</a:t>
            </a:fld>
            <a:endParaRPr lang="en-GB"/>
          </a:p>
        </p:txBody>
      </p:sp>
      <p:sp>
        <p:nvSpPr>
          <p:cNvPr id="7" name="Rectangle 6"/>
          <p:cNvSpPr/>
          <p:nvPr/>
        </p:nvSpPr>
        <p:spPr>
          <a:xfrm>
            <a:off x="0" y="5877272"/>
            <a:ext cx="9144000" cy="980728"/>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blue_gradient_on_black_wo_web.png"/>
          <p:cNvPicPr>
            <a:picLocks noChangeAspect="1"/>
          </p:cNvPicPr>
          <p:nvPr/>
        </p:nvPicPr>
        <p:blipFill>
          <a:blip r:embed="rId18" cstate="screen">
            <a:extLst>
              <a:ext uri="{28A0092B-C50C-407E-A947-70E740481C1C}">
                <a14:useLocalDpi xmlns:a14="http://schemas.microsoft.com/office/drawing/2010/main"/>
              </a:ext>
            </a:extLst>
          </a:blip>
          <a:srcRect/>
          <a:stretch>
            <a:fillRect/>
          </a:stretch>
        </p:blipFill>
        <p:spPr>
          <a:xfrm>
            <a:off x="-144016" y="5805267"/>
            <a:ext cx="1547664" cy="755294"/>
          </a:xfrm>
          <a:prstGeom prst="rect">
            <a:avLst/>
          </a:prstGeom>
        </p:spPr>
      </p:pic>
      <p:sp>
        <p:nvSpPr>
          <p:cNvPr id="11" name="TextBox 10"/>
          <p:cNvSpPr txBox="1"/>
          <p:nvPr/>
        </p:nvSpPr>
        <p:spPr>
          <a:xfrm>
            <a:off x="6210000" y="6012577"/>
            <a:ext cx="2754488" cy="5309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700" b="0" i="0" u="none" strike="noStrike" kern="1200" cap="none" spc="0" normalizeH="0" baseline="0" noProof="0" dirty="0">
                <a:ln>
                  <a:noFill/>
                </a:ln>
                <a:solidFill>
                  <a:srgbClr val="7AA9D2"/>
                </a:solidFill>
                <a:effectLst/>
                <a:uLnTx/>
                <a:uFillTx/>
                <a:latin typeface="Arial Unicode MS" pitchFamily="34" charset="-128"/>
                <a:ea typeface="Arial Unicode MS" pitchFamily="34" charset="-128"/>
                <a:cs typeface="Arial Unicode MS" pitchFamily="34" charset="-128"/>
              </a:rPr>
              <a:t>Contact Us</a:t>
            </a:r>
          </a:p>
          <a:p>
            <a:pPr marL="0" marR="0" indent="0" algn="l" defTabSz="914400" rtl="0" eaLnBrk="1" fontAlgn="auto" latinLnBrk="0" hangingPunct="1">
              <a:lnSpc>
                <a:spcPct val="100000"/>
              </a:lnSpc>
              <a:spcBef>
                <a:spcPts val="0"/>
              </a:spcBef>
              <a:spcAft>
                <a:spcPts val="0"/>
              </a:spcAft>
              <a:buClrTx/>
              <a:buSzTx/>
              <a:buFontTx/>
              <a:buNone/>
              <a:tabLst/>
              <a:defRPr/>
            </a:pPr>
            <a:r>
              <a:rPr lang="de-DE" sz="700" baseline="0" dirty="0">
                <a:solidFill>
                  <a:schemeClr val="bg1"/>
                </a:solidFill>
                <a:latin typeface="Arial Unicode MS" pitchFamily="34" charset="-128"/>
                <a:ea typeface="Arial Unicode MS" pitchFamily="34" charset="-128"/>
                <a:cs typeface="Arial Unicode MS" pitchFamily="34" charset="-128"/>
              </a:rPr>
              <a:t>America :: Europe :: Asia</a:t>
            </a:r>
          </a:p>
          <a:p>
            <a:pPr marL="0" marR="0" indent="0" algn="l" defTabSz="914400" rtl="0" eaLnBrk="1" fontAlgn="auto" latinLnBrk="0" hangingPunct="1">
              <a:lnSpc>
                <a:spcPct val="100000"/>
              </a:lnSpc>
              <a:spcBef>
                <a:spcPts val="0"/>
              </a:spcBef>
              <a:spcAft>
                <a:spcPts val="0"/>
              </a:spcAft>
              <a:buClrTx/>
              <a:buSzTx/>
              <a:buFontTx/>
              <a:buNone/>
              <a:tabLst/>
              <a:defRPr/>
            </a:pPr>
            <a:r>
              <a:rPr lang="de-DE" sz="700" baseline="0" dirty="0">
                <a:solidFill>
                  <a:schemeClr val="bg1"/>
                </a:solidFill>
                <a:latin typeface="Arial Unicode MS" pitchFamily="34" charset="-128"/>
                <a:ea typeface="Arial Unicode MS" pitchFamily="34" charset="-128"/>
                <a:cs typeface="Arial Unicode MS" pitchFamily="34" charset="-128"/>
              </a:rPr>
              <a:t>E. contact@iconCFD.com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white"/>
                </a:solidFill>
                <a:effectLst/>
                <a:uLnTx/>
                <a:uFillTx/>
                <a:latin typeface="Arial Unicode MS" pitchFamily="34" charset="-128"/>
                <a:ea typeface="Arial Unicode MS" pitchFamily="34" charset="-128"/>
                <a:cs typeface="Arial Unicode MS" pitchFamily="34" charset="-128"/>
              </a:rPr>
              <a:t>© 2016  ICON Technology &amp; Process Consulting</a:t>
            </a:r>
          </a:p>
        </p:txBody>
      </p:sp>
      <p:sp>
        <p:nvSpPr>
          <p:cNvPr id="12" name="TextBox 11"/>
          <p:cNvSpPr txBox="1"/>
          <p:nvPr/>
        </p:nvSpPr>
        <p:spPr>
          <a:xfrm>
            <a:off x="6714000" y="260650"/>
            <a:ext cx="2088000" cy="276999"/>
          </a:xfrm>
          <a:prstGeom prst="rect">
            <a:avLst/>
          </a:prstGeom>
          <a:noFill/>
        </p:spPr>
        <p:txBody>
          <a:bodyPr wrap="square" rtlCol="0">
            <a:spAutoFit/>
          </a:bodyPr>
          <a:lstStyle/>
          <a:p>
            <a:pPr algn="r"/>
            <a:r>
              <a:rPr lang="de-DE" sz="1200" b="1" dirty="0">
                <a:solidFill>
                  <a:schemeClr val="tx1">
                    <a:lumMod val="85000"/>
                    <a:lumOff val="15000"/>
                  </a:schemeClr>
                </a:solidFill>
                <a:latin typeface="Arial Black" pitchFamily="34" charset="0"/>
              </a:rPr>
              <a:t>www.</a:t>
            </a:r>
            <a:r>
              <a:rPr lang="de-DE" sz="1200" b="1" dirty="0">
                <a:solidFill>
                  <a:srgbClr val="7AA9D2"/>
                </a:solidFill>
                <a:latin typeface="Arial Black" pitchFamily="34" charset="0"/>
              </a:rPr>
              <a:t>iconCFD</a:t>
            </a:r>
            <a:r>
              <a:rPr lang="de-DE" sz="1200" b="1" dirty="0">
                <a:solidFill>
                  <a:schemeClr val="tx1">
                    <a:lumMod val="85000"/>
                    <a:lumOff val="15000"/>
                  </a:schemeClr>
                </a:solidFill>
                <a:latin typeface="Arial Black" pitchFamily="34" charset="0"/>
              </a:rPr>
              <a:t>.com</a:t>
            </a:r>
            <a:endParaRPr lang="en-GB" sz="1200" b="1" dirty="0">
              <a:solidFill>
                <a:schemeClr val="tx1">
                  <a:lumMod val="85000"/>
                  <a:lumOff val="15000"/>
                </a:schemeClr>
              </a:solidFill>
              <a:latin typeface="Arial Black" pitchFamily="34" charset="0"/>
            </a:endParaRPr>
          </a:p>
        </p:txBody>
      </p:sp>
      <p:sp>
        <p:nvSpPr>
          <p:cNvPr id="13" name="Slide Number Placeholder 5"/>
          <p:cNvSpPr txBox="1">
            <a:spLocks/>
          </p:cNvSpPr>
          <p:nvPr/>
        </p:nvSpPr>
        <p:spPr>
          <a:xfrm>
            <a:off x="8604448" y="6325202"/>
            <a:ext cx="432048" cy="149101"/>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46238E-5CD0-4495-987E-874DF6AF343D}" type="slidenum">
              <a:rPr kumimoji="0" lang="en-GB" sz="700" b="0" i="0" u="none" strike="noStrike" kern="1200" cap="none" spc="0" normalizeH="0" baseline="0" noProof="0" smtClean="0">
                <a:ln>
                  <a:noFill/>
                </a:ln>
                <a:solidFill>
                  <a:schemeClr val="bg1"/>
                </a:solidFill>
                <a:effectLst/>
                <a:uLnTx/>
                <a:uFillTx/>
                <a:latin typeface="Arial Unicode MS" pitchFamily="34" charset="-128"/>
                <a:ea typeface="Arial Unicode MS" pitchFamily="34" charset="-128"/>
                <a:cs typeface="Arial Unicode MS" pitchFamily="34" charset="-128"/>
              </a:rPr>
              <a:pPr marL="0" marR="0" lvl="0" indent="0" algn="r" defTabSz="914400" rtl="0" eaLnBrk="1" fontAlgn="auto" latinLnBrk="0" hangingPunct="1">
                <a:lnSpc>
                  <a:spcPct val="100000"/>
                </a:lnSpc>
                <a:spcBef>
                  <a:spcPts val="0"/>
                </a:spcBef>
                <a:spcAft>
                  <a:spcPts val="0"/>
                </a:spcAft>
                <a:buClrTx/>
                <a:buSzTx/>
                <a:buFontTx/>
                <a:buNone/>
                <a:tabLst/>
                <a:defRPr/>
              </a:pPr>
              <a:t>‹#›</a:t>
            </a:fld>
            <a:r>
              <a:rPr kumimoji="0" lang="en-GB" sz="800" b="0" i="0" u="none" strike="noStrike" kern="1200" cap="none" spc="0" normalizeH="0" baseline="0" noProof="0" dirty="0">
                <a:ln>
                  <a:noFill/>
                </a:ln>
                <a:solidFill>
                  <a:schemeClr val="bg1"/>
                </a:solidFill>
                <a:effectLst/>
                <a:uLnTx/>
                <a:uFillTx/>
                <a:latin typeface="+mn-lt"/>
                <a:ea typeface="+mn-ea"/>
                <a:cs typeface="+mn-cs"/>
              </a:rPr>
              <a:t> </a:t>
            </a:r>
          </a:p>
        </p:txBody>
      </p:sp>
      <p:sp>
        <p:nvSpPr>
          <p:cNvPr id="14" name="Rectangle 13"/>
          <p:cNvSpPr/>
          <p:nvPr/>
        </p:nvSpPr>
        <p:spPr>
          <a:xfrm>
            <a:off x="-9000" y="6669360"/>
            <a:ext cx="9162000" cy="216024"/>
          </a:xfrm>
          <a:prstGeom prst="rect">
            <a:avLst/>
          </a:prstGeom>
          <a:gradFill flip="none" rotWithShape="1">
            <a:gsLst>
              <a:gs pos="0">
                <a:srgbClr val="7AA9D2">
                  <a:shade val="30000"/>
                  <a:satMod val="115000"/>
                </a:srgbClr>
              </a:gs>
              <a:gs pos="50000">
                <a:srgbClr val="7AA9D2">
                  <a:shade val="67500"/>
                  <a:satMod val="115000"/>
                </a:srgbClr>
              </a:gs>
              <a:gs pos="100000">
                <a:srgbClr val="7AA9D2">
                  <a:shade val="100000"/>
                  <a:satMod val="115000"/>
                </a:srgbClr>
              </a:gs>
            </a:gsLst>
            <a:lin ang="5400000" scaled="1"/>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 bg1="lt1" tx1="dk1" bg2="lt2" tx2="dk2" accent1="accent1" accent2="accent2" accent3="accent3" accent4="accent4" accent5="accent5" accent6="accent6" hlink="hlink" folHlink="folHlink"/>
  <p:sldLayoutIdLst>
    <p:sldLayoutId id="2147483649" r:id="rId1"/>
    <p:sldLayoutId id="2147483699" r:id="rId2"/>
    <p:sldLayoutId id="2147483698" r:id="rId3"/>
    <p:sldLayoutId id="2147483650" r:id="rId4"/>
    <p:sldLayoutId id="2147483652" r:id="rId5"/>
    <p:sldLayoutId id="2147483706" r:id="rId6"/>
    <p:sldLayoutId id="2147483704" r:id="rId7"/>
    <p:sldLayoutId id="2147483707" r:id="rId8"/>
    <p:sldLayoutId id="2147483653" r:id="rId9"/>
    <p:sldLayoutId id="2147483654" r:id="rId10"/>
    <p:sldLayoutId id="2147483655" r:id="rId11"/>
    <p:sldLayoutId id="2147483702" r:id="rId12"/>
    <p:sldLayoutId id="2147483657" r:id="rId13"/>
    <p:sldLayoutId id="2147483701" r:id="rId14"/>
    <p:sldLayoutId id="2147483700" r:id="rId15"/>
    <p:sldLayoutId id="2147483703" r:id="rId16"/>
  </p:sldLayoutIdLst>
  <p:hf sldNum="0" hdr="0" dt="0"/>
  <p:txStyles>
    <p:titleStyle>
      <a:lvl1pPr algn="ctr" defTabSz="914400" rtl="0" eaLnBrk="1" latinLnBrk="0" hangingPunct="1">
        <a:spcBef>
          <a:spcPct val="0"/>
        </a:spcBef>
        <a:buNone/>
        <a:defRPr sz="4400" kern="1200">
          <a:solidFill>
            <a:schemeClr val="tx1">
              <a:lumMod val="85000"/>
              <a:lumOff val="15000"/>
            </a:schemeClr>
          </a:solidFill>
          <a:latin typeface="Arial" pitchFamily="34" charset="0"/>
          <a:ea typeface="+mj-ea"/>
          <a:cs typeface="Arial" pitchFamily="34" charset="0"/>
        </a:defRPr>
      </a:lvl1pPr>
    </p:titleStyle>
    <p:bodyStyle>
      <a:lvl1pPr marL="342900" indent="-342900" algn="just" defTabSz="914400" rtl="0" eaLnBrk="1" latinLnBrk="0" hangingPunct="1">
        <a:spcBef>
          <a:spcPct val="20000"/>
        </a:spcBef>
        <a:buFont typeface="Arial" pitchFamily="34" charset="0"/>
        <a:buNone/>
        <a:defRPr sz="2000" kern="1200">
          <a:solidFill>
            <a:schemeClr val="tx1">
              <a:lumMod val="85000"/>
              <a:lumOff val="15000"/>
            </a:schemeClr>
          </a:solidFill>
          <a:latin typeface="Arial" pitchFamily="34" charset="0"/>
          <a:ea typeface="+mn-ea"/>
          <a:cs typeface="Arial" pitchFamily="34" charset="0"/>
        </a:defRPr>
      </a:lvl1pPr>
      <a:lvl2pPr marL="742950" indent="-285750" algn="just" defTabSz="914400" rtl="0" eaLnBrk="1" latinLnBrk="0" hangingPunct="1">
        <a:spcBef>
          <a:spcPct val="20000"/>
        </a:spcBef>
        <a:buFont typeface="Arial" pitchFamily="34" charset="0"/>
        <a:buNone/>
        <a:defRPr sz="1800" kern="1200">
          <a:solidFill>
            <a:schemeClr val="tx1">
              <a:lumMod val="85000"/>
              <a:lumOff val="15000"/>
            </a:schemeClr>
          </a:solidFill>
          <a:latin typeface="Arial" pitchFamily="34" charset="0"/>
          <a:ea typeface="+mn-ea"/>
          <a:cs typeface="Arial" pitchFamily="34" charset="0"/>
        </a:defRPr>
      </a:lvl2pPr>
      <a:lvl3pPr marL="1143000" indent="-228600" algn="just" defTabSz="914400" rtl="0" eaLnBrk="1" latinLnBrk="0" hangingPunct="1">
        <a:spcBef>
          <a:spcPct val="20000"/>
        </a:spcBef>
        <a:buFont typeface="Arial" pitchFamily="34" charset="0"/>
        <a:buNone/>
        <a:defRPr sz="1600" kern="1200">
          <a:solidFill>
            <a:schemeClr val="tx1">
              <a:lumMod val="85000"/>
              <a:lumOff val="15000"/>
            </a:schemeClr>
          </a:solidFill>
          <a:latin typeface="Arial" pitchFamily="34" charset="0"/>
          <a:ea typeface="+mn-ea"/>
          <a:cs typeface="Arial" pitchFamily="34" charset="0"/>
        </a:defRPr>
      </a:lvl3pPr>
      <a:lvl4pPr marL="1600200" indent="-228600" algn="just" defTabSz="914400" rtl="0" eaLnBrk="1" latinLnBrk="0" hangingPunct="1">
        <a:spcBef>
          <a:spcPct val="20000"/>
        </a:spcBef>
        <a:buFont typeface="Arial" pitchFamily="34" charset="0"/>
        <a:buNone/>
        <a:defRPr sz="1400" kern="1200">
          <a:solidFill>
            <a:schemeClr val="tx1">
              <a:lumMod val="85000"/>
              <a:lumOff val="15000"/>
            </a:schemeClr>
          </a:solidFill>
          <a:latin typeface="Arial" pitchFamily="34" charset="0"/>
          <a:ea typeface="+mn-ea"/>
          <a:cs typeface="Arial" pitchFamily="34" charset="0"/>
        </a:defRPr>
      </a:lvl4pPr>
      <a:lvl5pPr marL="2057400" indent="-228600" algn="just" defTabSz="914400" rtl="0" eaLnBrk="1" latinLnBrk="0" hangingPunct="1">
        <a:spcBef>
          <a:spcPct val="20000"/>
        </a:spcBef>
        <a:buFont typeface="Arial" pitchFamily="34" charset="0"/>
        <a:buNone/>
        <a:defRPr sz="12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hyperlink" Target="videos/iconPlatform_windtunnelApp_process_v0.4.avi" TargetMode="External"/><Relationship Id="rId2" Type="http://schemas.openxmlformats.org/officeDocument/2006/relationships/image" Target="../media/image18.png"/><Relationship Id="rId1" Type="http://schemas.openxmlformats.org/officeDocument/2006/relationships/slideLayout" Target="../slideLayouts/slideLayout10.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8.png"/><Relationship Id="rId7" Type="http://schemas.openxmlformats.org/officeDocument/2006/relationships/hyperlink" Target="videos/iconPlatform_windtunnelApp_process_v0.4.avi" TargetMode="External"/><Relationship Id="rId2" Type="http://schemas.openxmlformats.org/officeDocument/2006/relationships/image" Target="../media/image27.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image" Target="../media/image26.jpeg"/><Relationship Id="rId5" Type="http://schemas.openxmlformats.org/officeDocument/2006/relationships/hyperlink" Target="videos/iconPlatform_windtunnelApp_process_v0.4.avi" TargetMode="Externa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png"/><Relationship Id="rId9" Type="http://schemas.microsoft.com/office/2007/relationships/diagramDrawing" Target="../diagrams/drawing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7.png"/><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1.png"/><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 Id="rId6" Type="http://schemas.openxmlformats.org/officeDocument/2006/relationships/image" Target="../media/image26.jpeg"/><Relationship Id="rId5" Type="http://schemas.openxmlformats.org/officeDocument/2006/relationships/hyperlink" Target="videos/iconPlatform_windtunnelApp_process_v0.4.avi" TargetMode="Externa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323526" y="1399835"/>
            <a:ext cx="5256585" cy="1011679"/>
          </a:xfrm>
        </p:spPr>
        <p:txBody>
          <a:bodyPr/>
          <a:lstStyle/>
          <a:p>
            <a:r>
              <a:rPr lang="en-GB" sz="2800" cap="none" dirty="0" smtClean="0">
                <a:solidFill>
                  <a:srgbClr val="7AA9D2"/>
                </a:solidFill>
                <a:effectLst>
                  <a:outerShdw blurRad="38100" dist="38100" dir="2700000" algn="tl">
                    <a:srgbClr val="000000">
                      <a:alpha val="43137"/>
                    </a:srgbClr>
                  </a:outerShdw>
                </a:effectLst>
              </a:rPr>
              <a:t>Performance &amp; Ease-of-use</a:t>
            </a:r>
            <a:endParaRPr lang="en-GB" sz="2800" cap="none" dirty="0">
              <a:solidFill>
                <a:srgbClr val="7AA9D2"/>
              </a:solidFill>
              <a:effectLst>
                <a:outerShdw blurRad="38100" dist="38100" dir="2700000" algn="tl">
                  <a:srgbClr val="000000">
                    <a:alpha val="43137"/>
                  </a:srgbClr>
                </a:outerShdw>
              </a:effectLst>
            </a:endParaRPr>
          </a:p>
        </p:txBody>
      </p:sp>
      <p:sp>
        <p:nvSpPr>
          <p:cNvPr id="16" name="Content Placeholder 14"/>
          <p:cNvSpPr>
            <a:spLocks noGrp="1"/>
          </p:cNvSpPr>
          <p:nvPr>
            <p:ph sz="quarter" idx="17"/>
          </p:nvPr>
        </p:nvSpPr>
        <p:spPr>
          <a:xfrm>
            <a:off x="323527" y="620964"/>
            <a:ext cx="5326775" cy="1000802"/>
          </a:xfrm>
        </p:spPr>
        <p:txBody>
          <a:bodyPr/>
          <a:lstStyle/>
          <a:p>
            <a:r>
              <a:rPr lang="de-DE" sz="3600" cap="none" dirty="0" smtClean="0">
                <a:effectLst>
                  <a:outerShdw blurRad="38100" dist="38100" dir="2700000" algn="tl">
                    <a:srgbClr val="000000">
                      <a:alpha val="43137"/>
                    </a:srgbClr>
                  </a:outerShdw>
                </a:effectLst>
              </a:rPr>
              <a:t>iconCFD</a:t>
            </a:r>
            <a:r>
              <a:rPr lang="de-DE" sz="3600" cap="none" baseline="30000" dirty="0" smtClean="0">
                <a:effectLst>
                  <a:outerShdw blurRad="38100" dist="38100" dir="2700000" algn="tl">
                    <a:srgbClr val="000000">
                      <a:alpha val="43137"/>
                    </a:srgbClr>
                  </a:outerShdw>
                </a:effectLst>
                <a:sym typeface="Symbol"/>
              </a:rPr>
              <a:t></a:t>
            </a:r>
            <a:r>
              <a:rPr lang="de-DE" sz="3600" cap="none" baseline="30000" dirty="0" smtClean="0">
                <a:effectLst>
                  <a:outerShdw blurRad="38100" dist="38100" dir="2700000" algn="tl">
                    <a:srgbClr val="000000">
                      <a:alpha val="43137"/>
                    </a:srgbClr>
                  </a:outerShdw>
                </a:effectLst>
              </a:rPr>
              <a:t> </a:t>
            </a:r>
          </a:p>
          <a:p>
            <a:r>
              <a:rPr lang="de-DE" sz="3600" cap="none" dirty="0" smtClean="0">
                <a:effectLst>
                  <a:outerShdw blurRad="38100" dist="38100" dir="2700000" algn="tl">
                    <a:srgbClr val="000000">
                      <a:alpha val="43137"/>
                    </a:srgbClr>
                  </a:outerShdw>
                </a:effectLst>
              </a:rPr>
              <a:t>MESH &amp; WRAP</a:t>
            </a:r>
            <a:endParaRPr lang="en-GB" sz="5400" dirty="0">
              <a:solidFill>
                <a:srgbClr val="7AA9D2"/>
              </a:solidFill>
              <a:effectLst>
                <a:outerShdw blurRad="38100" dist="38100" dir="2700000" algn="tl">
                  <a:srgbClr val="000000">
                    <a:alpha val="43137"/>
                  </a:srgbClr>
                </a:outerShdw>
              </a:effectLst>
            </a:endParaRPr>
          </a:p>
        </p:txBody>
      </p:sp>
      <p:sp>
        <p:nvSpPr>
          <p:cNvPr id="7" name="Subtitle 7"/>
          <p:cNvSpPr txBox="1">
            <a:spLocks/>
          </p:cNvSpPr>
          <p:nvPr/>
        </p:nvSpPr>
        <p:spPr>
          <a:xfrm>
            <a:off x="1270720" y="2695946"/>
            <a:ext cx="3312368" cy="810438"/>
          </a:xfrm>
          <a:prstGeom prst="rect">
            <a:avLst/>
          </a:prstGeom>
        </p:spPr>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de-DE" sz="1000" b="0" i="0" u="none" strike="noStrike" kern="1200" cap="none" spc="0" normalizeH="0" baseline="0" noProof="0" dirty="0">
                <a:ln>
                  <a:noFill/>
                </a:ln>
                <a:solidFill>
                  <a:schemeClr val="tx1">
                    <a:lumMod val="85000"/>
                    <a:lumOff val="15000"/>
                  </a:schemeClr>
                </a:solidFill>
                <a:effectLst/>
                <a:uLnTx/>
                <a:uFillTx/>
                <a:ea typeface="Arial Unicode MS" pitchFamily="34" charset="-128"/>
                <a:cs typeface="Arial Unicode MS" pitchFamily="34" charset="-128"/>
              </a:rPr>
              <a:t>Prepared </a:t>
            </a:r>
            <a:r>
              <a:rPr kumimoji="0" lang="de-DE" sz="1000" b="0" i="0" u="none" strike="noStrike" kern="1200" cap="none" spc="0" normalizeH="0" baseline="0" noProof="0" dirty="0" smtClean="0">
                <a:ln>
                  <a:noFill/>
                </a:ln>
                <a:solidFill>
                  <a:schemeClr val="tx1">
                    <a:lumMod val="85000"/>
                    <a:lumOff val="15000"/>
                  </a:schemeClr>
                </a:solidFill>
                <a:effectLst/>
                <a:uLnTx/>
                <a:uFillTx/>
                <a:ea typeface="Arial Unicode MS" pitchFamily="34" charset="-128"/>
                <a:cs typeface="Arial Unicode MS" pitchFamily="34" charset="-128"/>
              </a:rPr>
              <a:t>by:</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de-DE" sz="1000" b="0" i="0" u="none" strike="noStrike" kern="1200" cap="none" spc="0" normalizeH="0" baseline="0" noProof="0" dirty="0" smtClean="0">
                <a:ln>
                  <a:noFill/>
                </a:ln>
                <a:solidFill>
                  <a:schemeClr val="tx1">
                    <a:lumMod val="85000"/>
                    <a:lumOff val="15000"/>
                  </a:schemeClr>
                </a:solidFill>
                <a:effectLst/>
                <a:uLnTx/>
                <a:uFillTx/>
                <a:ea typeface="Arial Unicode MS" pitchFamily="34" charset="-128"/>
                <a:cs typeface="Arial Unicode MS" pitchFamily="34" charset="-128"/>
              </a:rPr>
              <a:t>Mr</a:t>
            </a:r>
            <a:r>
              <a:rPr kumimoji="0" lang="de-DE" sz="1000" b="0" i="0" u="none" strike="noStrike" kern="1200" cap="none" spc="0" normalizeH="0" baseline="0" noProof="0" dirty="0">
                <a:ln>
                  <a:noFill/>
                </a:ln>
                <a:solidFill>
                  <a:schemeClr val="tx1">
                    <a:lumMod val="85000"/>
                    <a:lumOff val="15000"/>
                  </a:schemeClr>
                </a:solidFill>
                <a:effectLst/>
                <a:uLnTx/>
                <a:uFillTx/>
                <a:ea typeface="Arial Unicode MS" pitchFamily="34" charset="-128"/>
                <a:cs typeface="Arial Unicode MS" pitchFamily="34" charset="-128"/>
              </a:rPr>
              <a:t>. </a:t>
            </a:r>
            <a:r>
              <a:rPr kumimoji="0" lang="de-DE" sz="1000" b="0" i="0" u="none" strike="noStrike" kern="1200" cap="none" spc="0" normalizeH="0" baseline="0" noProof="0" dirty="0" smtClean="0">
                <a:ln>
                  <a:noFill/>
                </a:ln>
                <a:solidFill>
                  <a:schemeClr val="tx1">
                    <a:lumMod val="85000"/>
                    <a:lumOff val="15000"/>
                  </a:schemeClr>
                </a:solidFill>
                <a:effectLst/>
                <a:uLnTx/>
                <a:uFillTx/>
                <a:ea typeface="Arial Unicode MS" pitchFamily="34" charset="-128"/>
                <a:cs typeface="Arial Unicode MS" pitchFamily="34" charset="-128"/>
              </a:rPr>
              <a:t>David Martineau</a:t>
            </a:r>
            <a:endParaRPr kumimoji="0" lang="de-DE" sz="1000" b="0" i="0" u="none" strike="noStrike" kern="1200" cap="none" spc="0" normalizeH="0" baseline="0" noProof="0" dirty="0">
              <a:ln>
                <a:noFill/>
              </a:ln>
              <a:solidFill>
                <a:schemeClr val="tx1">
                  <a:lumMod val="85000"/>
                  <a:lumOff val="15000"/>
                </a:schemeClr>
              </a:solidFill>
              <a:effectLst/>
              <a:uLnTx/>
              <a:uFillTx/>
              <a:ea typeface="Arial Unicode MS" pitchFamily="34" charset="-128"/>
              <a:cs typeface="Arial Unicode MS" pitchFamily="34" charset="-128"/>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lang="de-DE" sz="1000" noProof="0" dirty="0" smtClean="0">
                <a:solidFill>
                  <a:schemeClr val="tx1">
                    <a:lumMod val="85000"/>
                    <a:lumOff val="15000"/>
                  </a:schemeClr>
                </a:solidFill>
                <a:ea typeface="Arial Unicode MS" pitchFamily="34" charset="-128"/>
                <a:cs typeface="Arial Unicode MS" pitchFamily="34" charset="-128"/>
              </a:rPr>
              <a:t>d.martineau</a:t>
            </a:r>
            <a:r>
              <a:rPr kumimoji="0" lang="de-DE" sz="1000" b="0" i="0" u="none" strike="noStrike" kern="1200" cap="none" spc="0" normalizeH="0" baseline="0" noProof="0" dirty="0" smtClean="0">
                <a:ln>
                  <a:noFill/>
                </a:ln>
                <a:solidFill>
                  <a:schemeClr val="tx1">
                    <a:lumMod val="85000"/>
                    <a:lumOff val="15000"/>
                  </a:schemeClr>
                </a:solidFill>
                <a:effectLst/>
                <a:uLnTx/>
                <a:uFillTx/>
                <a:ea typeface="Arial Unicode MS" pitchFamily="34" charset="-128"/>
                <a:cs typeface="Arial Unicode MS" pitchFamily="34" charset="-128"/>
              </a:rPr>
              <a:t>@iconCFD.com</a:t>
            </a:r>
            <a:endParaRPr kumimoji="0" lang="de-DE" sz="1000" b="0" i="0" u="none" strike="noStrike" kern="1200" cap="none" spc="0" normalizeH="0" baseline="0" noProof="0" dirty="0">
              <a:ln>
                <a:noFill/>
              </a:ln>
              <a:solidFill>
                <a:schemeClr val="tx1">
                  <a:lumMod val="85000"/>
                  <a:lumOff val="15000"/>
                </a:schemeClr>
              </a:solidFill>
              <a:effectLst/>
              <a:uLnTx/>
              <a:uFillTx/>
              <a:ea typeface="Arial Unicode MS" pitchFamily="34" charset="-128"/>
              <a:cs typeface="Arial Unicode MS" pitchFamily="34" charset="-128"/>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lang="en-GB" sz="1000" noProof="0" dirty="0" smtClean="0">
                <a:solidFill>
                  <a:schemeClr val="tx1">
                    <a:lumMod val="85000"/>
                    <a:lumOff val="15000"/>
                  </a:schemeClr>
                </a:solidFill>
                <a:ea typeface="Arial Unicode MS" pitchFamily="34" charset="-128"/>
                <a:cs typeface="Arial Unicode MS" pitchFamily="34" charset="-128"/>
              </a:rPr>
              <a:t>November </a:t>
            </a:r>
            <a:r>
              <a:rPr kumimoji="0" lang="en-GB" sz="1000" b="0" i="0" u="none" strike="noStrike" kern="1200" cap="none" spc="0" normalizeH="0" baseline="0" noProof="0" dirty="0" smtClean="0">
                <a:ln>
                  <a:noFill/>
                </a:ln>
                <a:solidFill>
                  <a:schemeClr val="tx1">
                    <a:lumMod val="85000"/>
                    <a:lumOff val="15000"/>
                  </a:schemeClr>
                </a:solidFill>
                <a:effectLst/>
                <a:uLnTx/>
                <a:uFillTx/>
                <a:ea typeface="Arial Unicode MS" pitchFamily="34" charset="-128"/>
                <a:cs typeface="Arial Unicode MS" pitchFamily="34" charset="-128"/>
              </a:rPr>
              <a:t>2016</a:t>
            </a:r>
            <a:endParaRPr kumimoji="0" lang="en-GB" sz="1000" b="0" i="0" u="none" strike="noStrike" kern="1200" cap="none" spc="0" normalizeH="0" baseline="0" noProof="0" dirty="0">
              <a:ln>
                <a:noFill/>
              </a:ln>
              <a:solidFill>
                <a:schemeClr val="tx1">
                  <a:lumMod val="85000"/>
                  <a:lumOff val="15000"/>
                </a:schemeClr>
              </a:solidFill>
              <a:effectLst/>
              <a:uLnTx/>
              <a:uFillTx/>
              <a:ea typeface="Arial Unicode MS" pitchFamily="34" charset="-128"/>
              <a:cs typeface="Arial Unicode MS" pitchFamily="34" charset="-128"/>
            </a:endParaRPr>
          </a:p>
          <a:p>
            <a:pPr lvl="0" algn="just">
              <a:spcBef>
                <a:spcPct val="20000"/>
              </a:spcBef>
              <a:defRPr/>
            </a:pPr>
            <a:endParaRPr lang="de-DE" sz="1000" dirty="0">
              <a:solidFill>
                <a:schemeClr val="tx1">
                  <a:lumMod val="85000"/>
                  <a:lumOff val="15000"/>
                </a:schemeClr>
              </a:solidFill>
              <a:ea typeface="Arial Unicode MS" pitchFamily="34" charset="-128"/>
              <a:cs typeface="Arial Unicode MS" pitchFamily="34" charset="-128"/>
            </a:endParaRPr>
          </a:p>
          <a:p>
            <a:pPr lvl="0" algn="just">
              <a:spcBef>
                <a:spcPct val="20000"/>
              </a:spcBef>
              <a:defRPr/>
            </a:pPr>
            <a:endParaRPr lang="de-DE" sz="1000" baseline="0" dirty="0">
              <a:solidFill>
                <a:srgbClr val="FF0000"/>
              </a:solidFill>
              <a:latin typeface="Arial Unicode MS" pitchFamily="34" charset="-128"/>
              <a:ea typeface="Arial Unicode MS" pitchFamily="34" charset="-128"/>
              <a:cs typeface="Arial Unicode MS" pitchFamily="34" charset="-128"/>
            </a:endParaRPr>
          </a:p>
          <a:p>
            <a:pPr lvl="0" algn="just">
              <a:spcBef>
                <a:spcPct val="20000"/>
              </a:spcBef>
              <a:defRPr/>
            </a:pPr>
            <a:endParaRPr kumimoji="0" lang="en-GB" sz="1000" b="0" i="0" u="none" strike="noStrike" kern="1200" cap="none" spc="0" normalizeH="0" baseline="0" noProof="0" dirty="0">
              <a:ln>
                <a:noFill/>
              </a:ln>
              <a:solidFill>
                <a:srgbClr val="FF0000"/>
              </a:solidFill>
              <a:effectLst/>
              <a:uLnTx/>
              <a:uFillTx/>
              <a:latin typeface="Arial Unicode MS" pitchFamily="34" charset="-128"/>
              <a:ea typeface="Arial Unicode MS" pitchFamily="34" charset="-128"/>
              <a:cs typeface="Arial Unicode MS" pitchFamily="34" charset="-128"/>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solidFill>
                <a:schemeClr val="tx1">
                  <a:lumMod val="85000"/>
                  <a:lumOff val="15000"/>
                </a:schemeClr>
              </a:solidFill>
              <a:latin typeface="Arial Unicode MS" pitchFamily="34" charset="-128"/>
              <a:ea typeface="Arial Unicode MS" pitchFamily="34" charset="-128"/>
              <a:cs typeface="Arial Unicode MS" pitchFamily="34" charset="-128"/>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1000" b="0" i="0" u="none" strike="noStrike" kern="1200" cap="none" spc="0" normalizeH="0" baseline="0" noProof="0" dirty="0">
              <a:ln>
                <a:noFill/>
              </a:ln>
              <a:solidFill>
                <a:schemeClr val="tx1">
                  <a:lumMod val="85000"/>
                  <a:lumOff val="15000"/>
                </a:schemeClr>
              </a:solidFill>
              <a:effectLst/>
              <a:uLnTx/>
              <a:uFillTx/>
              <a:latin typeface="Arial Unicode MS" pitchFamily="34" charset="-128"/>
              <a:ea typeface="Arial Unicode MS" pitchFamily="34" charset="-128"/>
              <a:cs typeface="Arial Unicode MS" pitchFamily="34" charset="-128"/>
            </a:endParaRPr>
          </a:p>
        </p:txBody>
      </p:sp>
      <p:grpSp>
        <p:nvGrpSpPr>
          <p:cNvPr id="8" name="Group 18"/>
          <p:cNvGrpSpPr>
            <a:grpSpLocks/>
          </p:cNvGrpSpPr>
          <p:nvPr/>
        </p:nvGrpSpPr>
        <p:grpSpPr bwMode="auto">
          <a:xfrm>
            <a:off x="289963" y="2616243"/>
            <a:ext cx="962025" cy="962025"/>
            <a:chOff x="-4933056" y="4604171"/>
            <a:chExt cx="962026" cy="962025"/>
          </a:xfrm>
        </p:grpSpPr>
        <p:pic>
          <p:nvPicPr>
            <p:cNvPr id="10"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33056" y="4604171"/>
              <a:ext cx="962026"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p:cNvPicPr>
              <a:picLocks noChangeAspect="1" noChangeArrowheads="1"/>
            </p:cNvPicPr>
            <p:nvPr/>
          </p:nvPicPr>
          <p:blipFill>
            <a:blip r:embed="rId4" cstate="screen">
              <a:clrChange>
                <a:clrFrom>
                  <a:srgbClr val="ED1C24"/>
                </a:clrFrom>
                <a:clrTo>
                  <a:srgbClr val="ED1C24">
                    <a:alpha val="0"/>
                  </a:srgbClr>
                </a:clrTo>
              </a:clrChange>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763119" y="4776658"/>
              <a:ext cx="622152" cy="617052"/>
            </a:xfrm>
            <a:prstGeom prst="rect">
              <a:avLst/>
            </a:prstGeom>
            <a:noFill/>
            <a:ln>
              <a:noFill/>
            </a:ln>
            <a:extLst/>
          </p:spPr>
        </p:pic>
      </p:grpSp>
      <p:pic>
        <p:nvPicPr>
          <p:cNvPr id="12" name="Picture 11"/>
          <p:cNvPicPr>
            <a:picLocks noChangeAspect="1"/>
          </p:cNvPicPr>
          <p:nvPr/>
        </p:nvPicPr>
        <p:blipFill>
          <a:blip r:embed="rId5" cstate="screen">
            <a:clrChange>
              <a:clrFrom>
                <a:srgbClr val="FFFFFF"/>
              </a:clrFrom>
              <a:clrTo>
                <a:srgbClr val="FFFFFF">
                  <a:alpha val="0"/>
                </a:srgbClr>
              </a:clrTo>
            </a:clrChange>
            <a:grayscl/>
            <a:extLst>
              <a:ext uri="{28A0092B-C50C-407E-A947-70E740481C1C}">
                <a14:useLocalDpi xmlns:a14="http://schemas.microsoft.com/office/drawing/2010/main"/>
              </a:ext>
            </a:extLst>
          </a:blip>
          <a:stretch>
            <a:fillRect/>
          </a:stretch>
        </p:blipFill>
        <p:spPr>
          <a:xfrm>
            <a:off x="5059882" y="1518180"/>
            <a:ext cx="4001184" cy="2403253"/>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7060474" y="803304"/>
            <a:ext cx="1833359" cy="415498"/>
          </a:xfrm>
          <a:prstGeom prst="rect">
            <a:avLst/>
          </a:prstGeom>
          <a:noFill/>
        </p:spPr>
        <p:txBody>
          <a:bodyPr wrap="square" rtlCol="0">
            <a:spAutoFit/>
          </a:bodyPr>
          <a:lstStyle/>
          <a:p>
            <a:pPr algn="ctr"/>
            <a:r>
              <a:rPr lang="en-GB" sz="1050" dirty="0" smtClean="0"/>
              <a:t>With kind permission of:</a:t>
            </a:r>
          </a:p>
          <a:p>
            <a:pPr algn="ctr"/>
            <a:r>
              <a:rPr lang="en-GB" sz="1050" dirty="0"/>
              <a:t>Koenigsegg Automotive </a:t>
            </a:r>
            <a:r>
              <a:rPr lang="en-GB" sz="1050" dirty="0" smtClean="0"/>
              <a:t>AB</a:t>
            </a:r>
          </a:p>
        </p:txBody>
      </p:sp>
    </p:spTree>
    <p:extLst>
      <p:ext uri="{BB962C8B-B14F-4D97-AF65-F5344CB8AC3E}">
        <p14:creationId xmlns:p14="http://schemas.microsoft.com/office/powerpoint/2010/main" val="2356159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geometry_view1_2"/>
          <p:cNvPicPr>
            <a:picLocks noChangeAspect="1" noChangeArrowheads="1"/>
          </p:cNvPicPr>
          <p:nvPr/>
        </p:nvPicPr>
        <p:blipFill>
          <a:blip r:embed="rId2" cstate="screen">
            <a:extLst>
              <a:ext uri="{28A0092B-C50C-407E-A947-70E740481C1C}">
                <a14:useLocalDpi xmlns:a14="http://schemas.microsoft.com/office/drawing/2010/main"/>
              </a:ext>
            </a:extLst>
          </a:blip>
          <a:srcRect l="4820" r="7832"/>
          <a:stretch>
            <a:fillRect/>
          </a:stretch>
        </p:blipFill>
        <p:spPr bwMode="auto">
          <a:xfrm>
            <a:off x="4391374" y="2944738"/>
            <a:ext cx="4463811" cy="284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geometry_view1_clip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7212" r="7951"/>
          <a:stretch/>
        </p:blipFill>
        <p:spPr bwMode="auto">
          <a:xfrm>
            <a:off x="4552032" y="2933587"/>
            <a:ext cx="4335490" cy="284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ctrTitle"/>
          </p:nvPr>
        </p:nvSpPr>
        <p:spPr/>
        <p:txBody>
          <a:bodyPr/>
          <a:lstStyle/>
          <a:p>
            <a:r>
              <a:rPr lang="en-GB" dirty="0"/>
              <a:t>performance</a:t>
            </a:r>
          </a:p>
        </p:txBody>
      </p:sp>
      <p:sp>
        <p:nvSpPr>
          <p:cNvPr id="8" name="Content Placeholder 7"/>
          <p:cNvSpPr>
            <a:spLocks noGrp="1"/>
          </p:cNvSpPr>
          <p:nvPr>
            <p:ph sz="quarter" idx="13"/>
          </p:nvPr>
        </p:nvSpPr>
        <p:spPr>
          <a:xfrm>
            <a:off x="467544" y="620688"/>
            <a:ext cx="8208912"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5" name="Footer Placeholder 4"/>
          <p:cNvSpPr>
            <a:spLocks noGrp="1"/>
          </p:cNvSpPr>
          <p:nvPr>
            <p:ph type="ftr" sz="quarter" idx="11"/>
          </p:nvPr>
        </p:nvSpPr>
        <p:spPr/>
        <p:txBody>
          <a:bodyPr/>
          <a:lstStyle/>
          <a:p>
            <a:r>
              <a:rPr lang="en-GB" smtClean="0"/>
              <a:t>ICSC 2016 | iconCFD Conference | November 2016</a:t>
            </a:r>
            <a:endParaRPr lang="en-GB" dirty="0"/>
          </a:p>
        </p:txBody>
      </p:sp>
      <p:sp>
        <p:nvSpPr>
          <p:cNvPr id="9" name="TextBox 8"/>
          <p:cNvSpPr txBox="1"/>
          <p:nvPr/>
        </p:nvSpPr>
        <p:spPr>
          <a:xfrm>
            <a:off x="7642928" y="2278421"/>
            <a:ext cx="1212257" cy="577081"/>
          </a:xfrm>
          <a:prstGeom prst="rect">
            <a:avLst/>
          </a:prstGeom>
          <a:noFill/>
        </p:spPr>
        <p:txBody>
          <a:bodyPr wrap="square" rtlCol="0">
            <a:spAutoFit/>
          </a:bodyPr>
          <a:lstStyle/>
          <a:p>
            <a:pPr algn="ctr"/>
            <a:r>
              <a:rPr lang="en-GB" sz="1050" dirty="0" smtClean="0"/>
              <a:t>Geometry courtesy of </a:t>
            </a:r>
          </a:p>
          <a:p>
            <a:pPr algn="ctr"/>
            <a:r>
              <a:rPr lang="en-GB" sz="1050" dirty="0" err="1"/>
              <a:t>Škoda</a:t>
            </a:r>
            <a:r>
              <a:rPr lang="en-GB" sz="1050" dirty="0"/>
              <a:t> Auto</a:t>
            </a:r>
            <a:r>
              <a:rPr lang="en-GB" sz="1050" dirty="0" smtClean="0"/>
              <a:t> </a:t>
            </a:r>
          </a:p>
        </p:txBody>
      </p:sp>
      <p:sp>
        <p:nvSpPr>
          <p:cNvPr id="12" name="TextBox 6"/>
          <p:cNvSpPr txBox="1"/>
          <p:nvPr/>
        </p:nvSpPr>
        <p:spPr>
          <a:xfrm>
            <a:off x="611562" y="1725783"/>
            <a:ext cx="4529782" cy="385951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0"/>
              </a:spcBef>
              <a:defRPr/>
            </a:pPr>
            <a:r>
              <a:rPr lang="en-GB" b="1" dirty="0" smtClean="0"/>
              <a:t>Testing:</a:t>
            </a:r>
          </a:p>
          <a:p>
            <a:pPr marL="342900" indent="-342900">
              <a:lnSpc>
                <a:spcPct val="120000"/>
              </a:lnSpc>
              <a:spcBef>
                <a:spcPts val="0"/>
              </a:spcBef>
              <a:buBlip>
                <a:blip r:embed="rId4"/>
              </a:buBlip>
              <a:defRPr/>
            </a:pPr>
            <a:endParaRPr lang="en-GB" dirty="0" smtClean="0"/>
          </a:p>
          <a:p>
            <a:pPr marL="342900" indent="-342900">
              <a:lnSpc>
                <a:spcPct val="120000"/>
              </a:lnSpc>
              <a:spcBef>
                <a:spcPts val="0"/>
              </a:spcBef>
              <a:buBlip>
                <a:blip r:embed="rId4"/>
              </a:buBlip>
              <a:defRPr/>
            </a:pPr>
            <a:r>
              <a:rPr lang="en-GB" dirty="0" smtClean="0"/>
              <a:t>Mesh </a:t>
            </a:r>
            <a:r>
              <a:rPr lang="en-GB" dirty="0"/>
              <a:t>generated for industrial automotive case (Skoda Fabia II):</a:t>
            </a:r>
          </a:p>
          <a:p>
            <a:pPr marL="800100" lvl="1" indent="-342900">
              <a:lnSpc>
                <a:spcPct val="120000"/>
              </a:lnSpc>
              <a:buBlip>
                <a:blip r:embed="rId4"/>
              </a:buBlip>
              <a:defRPr/>
            </a:pPr>
            <a:r>
              <a:rPr lang="en-GB" sz="1600" dirty="0"/>
              <a:t>30 million </a:t>
            </a:r>
            <a:r>
              <a:rPr lang="en-GB" sz="1600" dirty="0" smtClean="0"/>
              <a:t>cells</a:t>
            </a:r>
          </a:p>
          <a:p>
            <a:pPr lvl="1">
              <a:lnSpc>
                <a:spcPct val="120000"/>
              </a:lnSpc>
              <a:defRPr/>
            </a:pPr>
            <a:endParaRPr lang="en-GB" sz="1600" dirty="0"/>
          </a:p>
          <a:p>
            <a:pPr marL="342900" indent="-342900">
              <a:lnSpc>
                <a:spcPct val="120000"/>
              </a:lnSpc>
              <a:spcBef>
                <a:spcPts val="0"/>
              </a:spcBef>
              <a:buBlip>
                <a:blip r:embed="rId4"/>
              </a:buBlip>
              <a:defRPr/>
            </a:pPr>
            <a:r>
              <a:rPr lang="en-GB" dirty="0"/>
              <a:t>Combination of domain decomposition &amp; multi-threading on cluster:</a:t>
            </a:r>
          </a:p>
          <a:p>
            <a:pPr marL="800100" lvl="1" indent="-342900">
              <a:lnSpc>
                <a:spcPct val="120000"/>
              </a:lnSpc>
              <a:buBlip>
                <a:blip r:embed="rId4"/>
              </a:buBlip>
              <a:defRPr/>
            </a:pPr>
            <a:r>
              <a:rPr lang="en-GB" sz="1600" dirty="0"/>
              <a:t>64 processes x 1 thread</a:t>
            </a:r>
          </a:p>
          <a:p>
            <a:pPr marL="800100" lvl="1" indent="-342900">
              <a:lnSpc>
                <a:spcPct val="120000"/>
              </a:lnSpc>
              <a:buBlip>
                <a:blip r:embed="rId4"/>
              </a:buBlip>
              <a:defRPr/>
            </a:pPr>
            <a:r>
              <a:rPr lang="en-GB" sz="1600" dirty="0"/>
              <a:t>32 processes x 2 threads</a:t>
            </a:r>
          </a:p>
          <a:p>
            <a:pPr marL="800100" lvl="1" indent="-342900">
              <a:lnSpc>
                <a:spcPct val="120000"/>
              </a:lnSpc>
              <a:buBlip>
                <a:blip r:embed="rId4"/>
              </a:buBlip>
              <a:defRPr/>
            </a:pPr>
            <a:r>
              <a:rPr lang="en-GB" sz="1600" dirty="0"/>
              <a:t>16 processes x 4 threads</a:t>
            </a:r>
          </a:p>
          <a:p>
            <a:pPr marL="800100" lvl="1" indent="-342900">
              <a:lnSpc>
                <a:spcPct val="120000"/>
              </a:lnSpc>
              <a:buBlip>
                <a:blip r:embed="rId4"/>
              </a:buBlip>
              <a:defRPr/>
            </a:pPr>
            <a:r>
              <a:rPr lang="en-GB" sz="1600" dirty="0"/>
              <a:t>  8 processes x 8 </a:t>
            </a:r>
            <a:r>
              <a:rPr lang="en-GB" sz="1600" dirty="0" smtClean="0"/>
              <a:t>threads</a:t>
            </a:r>
            <a:endParaRPr lang="en-GB" sz="1600" dirty="0"/>
          </a:p>
        </p:txBody>
      </p:sp>
    </p:spTree>
    <p:extLst>
      <p:ext uri="{BB962C8B-B14F-4D97-AF65-F5344CB8AC3E}">
        <p14:creationId xmlns:p14="http://schemas.microsoft.com/office/powerpoint/2010/main" val="397824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dirty="0"/>
              <a:t>performance</a:t>
            </a:r>
          </a:p>
        </p:txBody>
      </p:sp>
      <p:sp>
        <p:nvSpPr>
          <p:cNvPr id="8" name="Content Placeholder 7"/>
          <p:cNvSpPr>
            <a:spLocks noGrp="1"/>
          </p:cNvSpPr>
          <p:nvPr>
            <p:ph sz="quarter" idx="13"/>
          </p:nvPr>
        </p:nvSpPr>
        <p:spPr>
          <a:xfrm>
            <a:off x="467544" y="620688"/>
            <a:ext cx="8208912"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5" name="Footer Placeholder 4"/>
          <p:cNvSpPr>
            <a:spLocks noGrp="1"/>
          </p:cNvSpPr>
          <p:nvPr>
            <p:ph type="ftr" sz="quarter" idx="11"/>
          </p:nvPr>
        </p:nvSpPr>
        <p:spPr/>
        <p:txBody>
          <a:bodyPr/>
          <a:lstStyle/>
          <a:p>
            <a:r>
              <a:rPr lang="en-GB" smtClean="0"/>
              <a:t>ICSC 2016 | iconCFD Conference | November 2016</a:t>
            </a:r>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591396177"/>
              </p:ext>
            </p:extLst>
          </p:nvPr>
        </p:nvGraphicFramePr>
        <p:xfrm>
          <a:off x="853440" y="1437700"/>
          <a:ext cx="7437120" cy="4103370"/>
        </p:xfrm>
        <a:graphic>
          <a:graphicData uri="http://schemas.openxmlformats.org/drawingml/2006/chart">
            <c:chart xmlns:c="http://schemas.openxmlformats.org/drawingml/2006/chart" xmlns:r="http://schemas.openxmlformats.org/officeDocument/2006/relationships" r:id="rId2"/>
          </a:graphicData>
        </a:graphic>
      </p:graphicFrame>
      <p:sp>
        <p:nvSpPr>
          <p:cNvPr id="3" name="Freeform 2"/>
          <p:cNvSpPr/>
          <p:nvPr/>
        </p:nvSpPr>
        <p:spPr>
          <a:xfrm>
            <a:off x="2493035" y="2605179"/>
            <a:ext cx="3157268" cy="1759788"/>
          </a:xfrm>
          <a:custGeom>
            <a:avLst/>
            <a:gdLst>
              <a:gd name="connsiteX0" fmla="*/ 0 w 2363638"/>
              <a:gd name="connsiteY0" fmla="*/ 0 h 1466490"/>
              <a:gd name="connsiteX1" fmla="*/ 2363638 w 2363638"/>
              <a:gd name="connsiteY1" fmla="*/ 1466490 h 1466490"/>
              <a:gd name="connsiteX0" fmla="*/ 0 w 2363638"/>
              <a:gd name="connsiteY0" fmla="*/ 0 h 1466490"/>
              <a:gd name="connsiteX1" fmla="*/ 2363638 w 2363638"/>
              <a:gd name="connsiteY1" fmla="*/ 1466490 h 1466490"/>
              <a:gd name="connsiteX0" fmla="*/ 0 w 3036499"/>
              <a:gd name="connsiteY0" fmla="*/ 0 h 1811547"/>
              <a:gd name="connsiteX1" fmla="*/ 3036499 w 3036499"/>
              <a:gd name="connsiteY1" fmla="*/ 1811547 h 1811547"/>
              <a:gd name="connsiteX0" fmla="*/ 0 w 3036499"/>
              <a:gd name="connsiteY0" fmla="*/ 0 h 1811547"/>
              <a:gd name="connsiteX1" fmla="*/ 3036499 w 3036499"/>
              <a:gd name="connsiteY1" fmla="*/ 1811547 h 1811547"/>
              <a:gd name="connsiteX0" fmla="*/ 0 w 3131389"/>
              <a:gd name="connsiteY0" fmla="*/ 0 h 1785667"/>
              <a:gd name="connsiteX1" fmla="*/ 3131389 w 3131389"/>
              <a:gd name="connsiteY1" fmla="*/ 1785667 h 1785667"/>
              <a:gd name="connsiteX0" fmla="*/ 0 w 3131389"/>
              <a:gd name="connsiteY0" fmla="*/ 0 h 1785667"/>
              <a:gd name="connsiteX1" fmla="*/ 3131389 w 3131389"/>
              <a:gd name="connsiteY1" fmla="*/ 1785667 h 1785667"/>
              <a:gd name="connsiteX0" fmla="*/ 0 w 3157268"/>
              <a:gd name="connsiteY0" fmla="*/ 0 h 1759788"/>
              <a:gd name="connsiteX1" fmla="*/ 3157268 w 3157268"/>
              <a:gd name="connsiteY1" fmla="*/ 1759788 h 1759788"/>
            </a:gdLst>
            <a:ahLst/>
            <a:cxnLst>
              <a:cxn ang="0">
                <a:pos x="connsiteX0" y="connsiteY0"/>
              </a:cxn>
              <a:cxn ang="0">
                <a:pos x="connsiteX1" y="connsiteY1"/>
              </a:cxn>
            </a:cxnLst>
            <a:rect l="l" t="t" r="r" b="b"/>
            <a:pathLst>
              <a:path w="3157268" h="1759788">
                <a:moveTo>
                  <a:pt x="0" y="0"/>
                </a:moveTo>
                <a:cubicBezTo>
                  <a:pt x="97765" y="1636143"/>
                  <a:pt x="1653396" y="1590136"/>
                  <a:pt x="3157268" y="1759788"/>
                </a:cubicBezTo>
              </a:path>
            </a:pathLst>
          </a:custGeom>
          <a:noFill/>
          <a:ln w="76200">
            <a:solidFill>
              <a:schemeClr val="accent2">
                <a:lumMod val="60000"/>
                <a:lumOff val="40000"/>
              </a:schemeClr>
            </a:solidFill>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6728604" y="3372927"/>
            <a:ext cx="2113472" cy="2096220"/>
          </a:xfrm>
          <a:prstGeom prst="roundRect">
            <a:avLst>
              <a:gd name="adj" fmla="val 9936"/>
            </a:avLst>
          </a:prstGeom>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chemeClr val="tx1"/>
                </a:solidFill>
              </a:rPr>
              <a:t>Increasing number of threads per core:</a:t>
            </a:r>
          </a:p>
          <a:p>
            <a:pPr marL="285750" indent="-285750">
              <a:spcBef>
                <a:spcPts val="600"/>
              </a:spcBef>
              <a:buFont typeface="Arial" panose="020B0604020202020204" pitchFamily="34" charset="0"/>
              <a:buChar char="•"/>
            </a:pPr>
            <a:r>
              <a:rPr lang="en-GB" sz="1600" dirty="0" smtClean="0">
                <a:solidFill>
                  <a:schemeClr val="tx1"/>
                </a:solidFill>
              </a:rPr>
              <a:t>reduces peak memory</a:t>
            </a:r>
          </a:p>
          <a:p>
            <a:pPr marL="285750" indent="-285750">
              <a:spcBef>
                <a:spcPts val="600"/>
              </a:spcBef>
              <a:buFont typeface="Arial" panose="020B0604020202020204" pitchFamily="34" charset="0"/>
              <a:buChar char="•"/>
            </a:pPr>
            <a:r>
              <a:rPr lang="en-GB" sz="1600" dirty="0" smtClean="0">
                <a:solidFill>
                  <a:schemeClr val="tx1"/>
                </a:solidFill>
              </a:rPr>
              <a:t>increases runtime</a:t>
            </a:r>
            <a:endParaRPr lang="en-GB" sz="1600" dirty="0">
              <a:solidFill>
                <a:schemeClr val="tx1"/>
              </a:solidFill>
            </a:endParaRPr>
          </a:p>
        </p:txBody>
      </p:sp>
    </p:spTree>
    <p:extLst>
      <p:ext uri="{BB962C8B-B14F-4D97-AF65-F5344CB8AC3E}">
        <p14:creationId xmlns:p14="http://schemas.microsoft.com/office/powerpoint/2010/main" val="1863641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r="5285"/>
          <a:stretch/>
        </p:blipFill>
        <p:spPr>
          <a:xfrm>
            <a:off x="4848427" y="2587083"/>
            <a:ext cx="3528494" cy="286310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9" name="Title 1"/>
          <p:cNvSpPr>
            <a:spLocks noGrp="1"/>
          </p:cNvSpPr>
          <p:nvPr>
            <p:ph type="ctrTitle"/>
          </p:nvPr>
        </p:nvSpPr>
        <p:spPr>
          <a:xfrm>
            <a:off x="467544" y="188643"/>
            <a:ext cx="6552728" cy="576063"/>
          </a:xfrm>
        </p:spPr>
        <p:txBody>
          <a:bodyPr/>
          <a:lstStyle/>
          <a:p>
            <a:r>
              <a:rPr lang="en-GB" cap="none" dirty="0" smtClean="0"/>
              <a:t>EASE-OF-USE</a:t>
            </a:r>
            <a:endParaRPr lang="en-GB" cap="none" dirty="0"/>
          </a:p>
        </p:txBody>
      </p:sp>
      <p:sp>
        <p:nvSpPr>
          <p:cNvPr id="10" name="Content Placeholder 9"/>
          <p:cNvSpPr>
            <a:spLocks noGrp="1"/>
          </p:cNvSpPr>
          <p:nvPr>
            <p:ph sz="quarter" idx="13"/>
          </p:nvPr>
        </p:nvSpPr>
        <p:spPr>
          <a:xfrm>
            <a:off x="467544" y="620688"/>
            <a:ext cx="8424936" cy="647799"/>
          </a:xfrm>
        </p:spPr>
        <p:txBody>
          <a:bodyPr/>
          <a:lstStyle/>
          <a:p>
            <a:pPr algn="l"/>
            <a:r>
              <a:rPr lang="en-GB" sz="3200" dirty="0" smtClean="0">
                <a:solidFill>
                  <a:srgbClr val="7AA9D2"/>
                </a:solidFill>
              </a:rPr>
              <a:t>MOTIVATION</a:t>
            </a:r>
            <a:endParaRPr lang="en-GB" dirty="0">
              <a:solidFill>
                <a:srgbClr val="7AA9D2"/>
              </a:solidFill>
            </a:endParaRPr>
          </a:p>
        </p:txBody>
      </p:sp>
      <p:sp>
        <p:nvSpPr>
          <p:cNvPr id="11" name="TextBox 10"/>
          <p:cNvSpPr txBox="1"/>
          <p:nvPr/>
        </p:nvSpPr>
        <p:spPr>
          <a:xfrm>
            <a:off x="7263366" y="1864353"/>
            <a:ext cx="1212257" cy="577081"/>
          </a:xfrm>
          <a:prstGeom prst="rect">
            <a:avLst/>
          </a:prstGeom>
          <a:noFill/>
        </p:spPr>
        <p:txBody>
          <a:bodyPr wrap="square" rtlCol="0">
            <a:spAutoFit/>
          </a:bodyPr>
          <a:lstStyle/>
          <a:p>
            <a:pPr algn="ctr"/>
            <a:r>
              <a:rPr lang="en-GB" sz="1050" dirty="0" smtClean="0"/>
              <a:t>Geometry courtesy of </a:t>
            </a:r>
          </a:p>
          <a:p>
            <a:pPr algn="ctr"/>
            <a:r>
              <a:rPr lang="en-GB" sz="1050" dirty="0" err="1"/>
              <a:t>Škoda</a:t>
            </a:r>
            <a:r>
              <a:rPr lang="en-GB" sz="1050" dirty="0"/>
              <a:t> Auto</a:t>
            </a:r>
            <a:r>
              <a:rPr lang="en-GB" sz="1050" dirty="0" smtClean="0"/>
              <a:t> </a:t>
            </a:r>
          </a:p>
        </p:txBody>
      </p:sp>
      <p:sp>
        <p:nvSpPr>
          <p:cNvPr id="12" name="TextBox 6"/>
          <p:cNvSpPr txBox="1"/>
          <p:nvPr/>
        </p:nvSpPr>
        <p:spPr>
          <a:xfrm>
            <a:off x="611561" y="1725783"/>
            <a:ext cx="6574243" cy="10895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3"/>
              </a:buBlip>
              <a:defRPr/>
            </a:pPr>
            <a:r>
              <a:rPr lang="en-GB" dirty="0"/>
              <a:t>Major bottleneck in mesh generation:</a:t>
            </a:r>
          </a:p>
          <a:p>
            <a:pPr marL="800100" lvl="1" indent="-342900">
              <a:lnSpc>
                <a:spcPct val="120000"/>
              </a:lnSpc>
              <a:buBlip>
                <a:blip r:embed="rId3"/>
              </a:buBlip>
              <a:defRPr/>
            </a:pPr>
            <a:r>
              <a:rPr lang="en-GB" sz="1600" dirty="0"/>
              <a:t>original CAD </a:t>
            </a:r>
            <a:r>
              <a:rPr lang="en-GB" sz="1600" dirty="0" smtClean="0">
                <a:sym typeface="Symbol"/>
              </a:rPr>
              <a:t></a:t>
            </a:r>
            <a:r>
              <a:rPr lang="en-GB" sz="1600" dirty="0" smtClean="0"/>
              <a:t> </a:t>
            </a:r>
            <a:r>
              <a:rPr lang="en-GB" sz="1600" dirty="0"/>
              <a:t>watertight geometry representation</a:t>
            </a:r>
          </a:p>
          <a:p>
            <a:pPr marL="342900" indent="-342900">
              <a:lnSpc>
                <a:spcPct val="120000"/>
              </a:lnSpc>
              <a:spcBef>
                <a:spcPts val="0"/>
              </a:spcBef>
              <a:buBlip>
                <a:blip r:embed="rId3"/>
              </a:buBlip>
              <a:defRPr/>
            </a:pPr>
            <a:endParaRPr lang="en-GB" dirty="0" smtClean="0"/>
          </a:p>
        </p:txBody>
      </p:sp>
      <p:sp>
        <p:nvSpPr>
          <p:cNvPr id="13" name="TextBox 6"/>
          <p:cNvSpPr txBox="1"/>
          <p:nvPr/>
        </p:nvSpPr>
        <p:spPr>
          <a:xfrm>
            <a:off x="611562" y="2812712"/>
            <a:ext cx="4012196" cy="293618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3"/>
              </a:buBlip>
              <a:defRPr/>
            </a:pPr>
            <a:r>
              <a:rPr lang="en-GB" dirty="0"/>
              <a:t>Translation of geometry from native CAD results in:</a:t>
            </a:r>
          </a:p>
          <a:p>
            <a:pPr marL="800100" lvl="1" indent="-342900">
              <a:lnSpc>
                <a:spcPct val="120000"/>
              </a:lnSpc>
              <a:buBlip>
                <a:blip r:embed="rId3"/>
              </a:buBlip>
              <a:defRPr/>
            </a:pPr>
            <a:r>
              <a:rPr lang="en-GB" sz="1600" dirty="0"/>
              <a:t>Missing or duplicate parts</a:t>
            </a:r>
          </a:p>
          <a:p>
            <a:pPr marL="800100" lvl="1" indent="-342900">
              <a:lnSpc>
                <a:spcPct val="120000"/>
              </a:lnSpc>
              <a:buBlip>
                <a:blip r:embed="rId3"/>
              </a:buBlip>
              <a:defRPr/>
            </a:pPr>
            <a:r>
              <a:rPr lang="en-GB" sz="1600" dirty="0"/>
              <a:t>Small gaps or overlaps</a:t>
            </a:r>
          </a:p>
          <a:p>
            <a:pPr marL="342900" indent="-342900">
              <a:lnSpc>
                <a:spcPct val="120000"/>
              </a:lnSpc>
              <a:spcBef>
                <a:spcPts val="0"/>
              </a:spcBef>
              <a:buBlip>
                <a:blip r:embed="rId3"/>
              </a:buBlip>
              <a:defRPr/>
            </a:pPr>
            <a:endParaRPr lang="en-GB" dirty="0"/>
          </a:p>
          <a:p>
            <a:pPr marL="342900" indent="-342900">
              <a:lnSpc>
                <a:spcPct val="120000"/>
              </a:lnSpc>
              <a:spcBef>
                <a:spcPts val="0"/>
              </a:spcBef>
              <a:buBlip>
                <a:blip r:embed="rId3"/>
              </a:buBlip>
              <a:defRPr/>
            </a:pPr>
            <a:r>
              <a:rPr lang="en-GB" dirty="0"/>
              <a:t>Resolving geometry issues</a:t>
            </a:r>
          </a:p>
          <a:p>
            <a:pPr marL="800100" lvl="1" indent="-342900">
              <a:lnSpc>
                <a:spcPct val="120000"/>
              </a:lnSpc>
              <a:buBlip>
                <a:blip r:embed="rId3"/>
              </a:buBlip>
              <a:defRPr/>
            </a:pPr>
            <a:r>
              <a:rPr lang="en-GB" sz="1600" dirty="0"/>
              <a:t>Labour-intensive</a:t>
            </a:r>
          </a:p>
          <a:p>
            <a:pPr marL="800100" lvl="1" indent="-342900">
              <a:lnSpc>
                <a:spcPct val="120000"/>
              </a:lnSpc>
              <a:buBlip>
                <a:blip r:embed="rId3"/>
              </a:buBlip>
              <a:defRPr/>
            </a:pPr>
            <a:r>
              <a:rPr lang="en-GB" sz="1600" dirty="0"/>
              <a:t>Time-consuming</a:t>
            </a:r>
          </a:p>
          <a:p>
            <a:pPr marL="342900" indent="-342900">
              <a:lnSpc>
                <a:spcPct val="120000"/>
              </a:lnSpc>
              <a:spcBef>
                <a:spcPts val="0"/>
              </a:spcBef>
              <a:buBlip>
                <a:blip r:embed="rId3"/>
              </a:buBlip>
              <a:defRPr/>
            </a:pPr>
            <a:endParaRPr lang="en-GB" dirty="0" smtClean="0"/>
          </a:p>
        </p:txBody>
      </p:sp>
    </p:spTree>
    <p:extLst>
      <p:ext uri="{BB962C8B-B14F-4D97-AF65-F5344CB8AC3E}">
        <p14:creationId xmlns:p14="http://schemas.microsoft.com/office/powerpoint/2010/main" val="332467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960" y="3374272"/>
            <a:ext cx="2376264" cy="2504460"/>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9752" y="3358752"/>
            <a:ext cx="2376264" cy="2508279"/>
          </a:xfrm>
          <a:prstGeom prst="rect">
            <a:avLst/>
          </a:prstGeom>
        </p:spPr>
      </p:pic>
      <p:sp>
        <p:nvSpPr>
          <p:cNvPr id="11" name="Title 1"/>
          <p:cNvSpPr>
            <a:spLocks noGrp="1"/>
          </p:cNvSpPr>
          <p:nvPr>
            <p:ph type="ctrTitle"/>
          </p:nvPr>
        </p:nvSpPr>
        <p:spPr>
          <a:xfrm>
            <a:off x="467544" y="188643"/>
            <a:ext cx="6552728" cy="576063"/>
          </a:xfrm>
        </p:spPr>
        <p:txBody>
          <a:bodyPr/>
          <a:lstStyle/>
          <a:p>
            <a:r>
              <a:rPr lang="en-GB" cap="none" dirty="0" smtClean="0"/>
              <a:t>EASE-OF-USE</a:t>
            </a:r>
            <a:endParaRPr lang="en-GB" cap="none" dirty="0"/>
          </a:p>
        </p:txBody>
      </p:sp>
      <p:sp>
        <p:nvSpPr>
          <p:cNvPr id="12" name="Content Placeholder 9"/>
          <p:cNvSpPr>
            <a:spLocks noGrp="1"/>
          </p:cNvSpPr>
          <p:nvPr>
            <p:ph sz="quarter" idx="13"/>
          </p:nvPr>
        </p:nvSpPr>
        <p:spPr>
          <a:xfrm>
            <a:off x="467544" y="620688"/>
            <a:ext cx="8424936" cy="647799"/>
          </a:xfrm>
        </p:spPr>
        <p:txBody>
          <a:bodyPr/>
          <a:lstStyle/>
          <a:p>
            <a:pPr algn="l"/>
            <a:r>
              <a:rPr lang="en-GB" sz="3200" dirty="0" smtClean="0">
                <a:solidFill>
                  <a:srgbClr val="7AA9D2"/>
                </a:solidFill>
              </a:rPr>
              <a:t>AIM</a:t>
            </a:r>
            <a:endParaRPr lang="en-GB" dirty="0">
              <a:solidFill>
                <a:srgbClr val="7AA9D2"/>
              </a:solidFill>
            </a:endParaRPr>
          </a:p>
        </p:txBody>
      </p:sp>
      <p:sp>
        <p:nvSpPr>
          <p:cNvPr id="9" name="TextBox 6"/>
          <p:cNvSpPr txBox="1"/>
          <p:nvPr/>
        </p:nvSpPr>
        <p:spPr>
          <a:xfrm>
            <a:off x="611561" y="1725783"/>
            <a:ext cx="7885458" cy="160659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4"/>
              </a:buBlip>
              <a:defRPr/>
            </a:pPr>
            <a:r>
              <a:rPr lang="en-GB" dirty="0"/>
              <a:t>Integrated approach to wrapping and mesh generation</a:t>
            </a:r>
          </a:p>
          <a:p>
            <a:pPr marL="800100" lvl="1" indent="-342900">
              <a:lnSpc>
                <a:spcPct val="120000"/>
              </a:lnSpc>
              <a:buBlip>
                <a:blip r:embed="rId4"/>
              </a:buBlip>
              <a:defRPr/>
            </a:pPr>
            <a:r>
              <a:rPr lang="en-GB" sz="1600" dirty="0"/>
              <a:t>Exploit existing adaptively-refined Cartesian grid generator</a:t>
            </a:r>
          </a:p>
          <a:p>
            <a:pPr marL="800100" lvl="1" indent="-342900">
              <a:lnSpc>
                <a:spcPct val="120000"/>
              </a:lnSpc>
              <a:buBlip>
                <a:blip r:embed="rId4"/>
              </a:buBlip>
              <a:defRPr/>
            </a:pPr>
            <a:r>
              <a:rPr lang="en-GB" sz="1600" dirty="0"/>
              <a:t>Simultaneously perform wrapping and meshing</a:t>
            </a:r>
          </a:p>
          <a:p>
            <a:pPr marL="800100" lvl="1" indent="-342900">
              <a:lnSpc>
                <a:spcPct val="120000"/>
              </a:lnSpc>
              <a:buBlip>
                <a:blip r:embed="rId4"/>
              </a:buBlip>
              <a:defRPr/>
            </a:pPr>
            <a:r>
              <a:rPr lang="en-GB" sz="1600" dirty="0"/>
              <a:t>Handle large gaps in model assemblies</a:t>
            </a:r>
          </a:p>
          <a:p>
            <a:pPr marL="800100" lvl="1" indent="-342900">
              <a:lnSpc>
                <a:spcPct val="120000"/>
              </a:lnSpc>
              <a:buBlip>
                <a:blip r:embed="rId4"/>
              </a:buBlip>
              <a:defRPr/>
            </a:pPr>
            <a:r>
              <a:rPr lang="en-GB" sz="1600" dirty="0"/>
              <a:t>Avoid re-sampling </a:t>
            </a:r>
            <a:r>
              <a:rPr lang="en-GB" sz="1600" dirty="0" smtClean="0"/>
              <a:t>geometry</a:t>
            </a:r>
            <a:endParaRPr lang="en-GB" sz="1600" dirty="0"/>
          </a:p>
        </p:txBody>
      </p:sp>
    </p:spTree>
    <p:extLst>
      <p:ext uri="{BB962C8B-B14F-4D97-AF65-F5344CB8AC3E}">
        <p14:creationId xmlns:p14="http://schemas.microsoft.com/office/powerpoint/2010/main" val="272353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afterEffect">
                                  <p:stCondLst>
                                    <p:cond delay="0"/>
                                  </p:stCondLst>
                                  <p:childTnLst>
                                    <p:animMotion origin="layout" path="M 3.05556E-6 8.88272E-7 L -0.11007 8.88272E-7 " pathEditMode="relative" rAng="0" ptsTypes="AA">
                                      <p:cBhvr>
                                        <p:cTn id="6" dur="2000" fill="hold"/>
                                        <p:tgtEl>
                                          <p:spTgt spid="7"/>
                                        </p:tgtEl>
                                        <p:attrNameLst>
                                          <p:attrName>ppt_x</p:attrName>
                                          <p:attrName>ppt_y</p:attrName>
                                        </p:attrNameLst>
                                      </p:cBhvr>
                                      <p:rCtr x="-5503" y="0"/>
                                    </p:animMotion>
                                  </p:childTnLst>
                                </p:cTn>
                              </p:par>
                              <p:par>
                                <p:cTn id="7" presetID="63" presetClass="path" presetSubtype="0" accel="50000" decel="50000" fill="hold" nodeType="withEffect">
                                  <p:stCondLst>
                                    <p:cond delay="0"/>
                                  </p:stCondLst>
                                  <p:childTnLst>
                                    <p:animMotion origin="layout" path="M 5.55556E-7 1.45501E-6 L 0.09462 0.00092 " pathEditMode="relative" rAng="0" ptsTypes="AA">
                                      <p:cBhvr>
                                        <p:cTn id="8" dur="2000" fill="hold"/>
                                        <p:tgtEl>
                                          <p:spTgt spid="8"/>
                                        </p:tgtEl>
                                        <p:attrNameLst>
                                          <p:attrName>ppt_x</p:attrName>
                                          <p:attrName>ppt_y</p:attrName>
                                        </p:attrNameLst>
                                      </p:cBhvr>
                                      <p:rCtr x="4722" y="46"/>
                                    </p:animMotion>
                                  </p:childTnLst>
                                </p:cTn>
                              </p:par>
                              <p:par>
                                <p:cTn id="9" presetID="10" presetClass="exit" presetSubtype="0" fill="hold" nodeType="withEffect">
                                  <p:stCondLst>
                                    <p:cond delay="0"/>
                                  </p:stCondLst>
                                  <p:childTnLst>
                                    <p:animEffect transition="out" filter="fade">
                                      <p:cBhvr>
                                        <p:cTn id="10" dur="2000"/>
                                        <p:tgtEl>
                                          <p:spTgt spid="8"/>
                                        </p:tgtEl>
                                      </p:cBhvr>
                                    </p:animEffect>
                                    <p:set>
                                      <p:cBhvr>
                                        <p:cTn id="11"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4" name="Group 323"/>
          <p:cNvGrpSpPr/>
          <p:nvPr/>
        </p:nvGrpSpPr>
        <p:grpSpPr>
          <a:xfrm>
            <a:off x="1392790" y="2442555"/>
            <a:ext cx="2590800" cy="2593976"/>
            <a:chOff x="1396885" y="2443190"/>
            <a:chExt cx="2590800" cy="2593976"/>
          </a:xfrm>
        </p:grpSpPr>
        <p:sp>
          <p:nvSpPr>
            <p:cNvPr id="323" name="Rectangle 322"/>
            <p:cNvSpPr/>
            <p:nvPr/>
          </p:nvSpPr>
          <p:spPr>
            <a:xfrm>
              <a:off x="1396885" y="2444461"/>
              <a:ext cx="2590800" cy="25914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2"/>
            <p:cNvGrpSpPr>
              <a:grpSpLocks noChangeAspect="1"/>
            </p:cNvGrpSpPr>
            <p:nvPr/>
          </p:nvGrpSpPr>
          <p:grpSpPr bwMode="auto">
            <a:xfrm>
              <a:off x="1396885" y="2443190"/>
              <a:ext cx="2590800" cy="2593976"/>
              <a:chOff x="1418" y="11646"/>
              <a:chExt cx="2040" cy="2041"/>
            </a:xfrm>
          </p:grpSpPr>
          <p:grpSp>
            <p:nvGrpSpPr>
              <p:cNvPr id="23" name="Group 3"/>
              <p:cNvGrpSpPr>
                <a:grpSpLocks/>
              </p:cNvGrpSpPr>
              <p:nvPr/>
            </p:nvGrpSpPr>
            <p:grpSpPr bwMode="auto">
              <a:xfrm>
                <a:off x="1418" y="11646"/>
                <a:ext cx="2040" cy="2041"/>
                <a:chOff x="4818" y="11646"/>
                <a:chExt cx="2040" cy="2041"/>
              </a:xfrm>
            </p:grpSpPr>
            <p:cxnSp>
              <p:nvCxnSpPr>
                <p:cNvPr id="292" name="AutoShape 4"/>
                <p:cNvCxnSpPr>
                  <a:cxnSpLocks noChangeShapeType="1"/>
                </p:cNvCxnSpPr>
                <p:nvPr/>
              </p:nvCxnSpPr>
              <p:spPr bwMode="auto">
                <a:xfrm>
                  <a:off x="481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3" name="AutoShape 5"/>
                <p:cNvCxnSpPr>
                  <a:cxnSpLocks noChangeShapeType="1"/>
                </p:cNvCxnSpPr>
                <p:nvPr/>
              </p:nvCxnSpPr>
              <p:spPr bwMode="auto">
                <a:xfrm>
                  <a:off x="549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4" name="AutoShape 6"/>
                <p:cNvCxnSpPr>
                  <a:cxnSpLocks noChangeShapeType="1"/>
                </p:cNvCxnSpPr>
                <p:nvPr/>
              </p:nvCxnSpPr>
              <p:spPr bwMode="auto">
                <a:xfrm>
                  <a:off x="617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5" name="AutoShape 7"/>
                <p:cNvCxnSpPr>
                  <a:cxnSpLocks noChangeShapeType="1"/>
                </p:cNvCxnSpPr>
                <p:nvPr/>
              </p:nvCxnSpPr>
              <p:spPr bwMode="auto">
                <a:xfrm>
                  <a:off x="685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6" name="AutoShape 8"/>
                <p:cNvCxnSpPr>
                  <a:cxnSpLocks noChangeShapeType="1"/>
                </p:cNvCxnSpPr>
                <p:nvPr/>
              </p:nvCxnSpPr>
              <p:spPr bwMode="auto">
                <a:xfrm>
                  <a:off x="4818" y="11647"/>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7" name="AutoShape 9"/>
                <p:cNvCxnSpPr>
                  <a:cxnSpLocks noChangeShapeType="1"/>
                </p:cNvCxnSpPr>
                <p:nvPr/>
              </p:nvCxnSpPr>
              <p:spPr bwMode="auto">
                <a:xfrm>
                  <a:off x="4818" y="1232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8" name="AutoShape 10"/>
                <p:cNvCxnSpPr>
                  <a:cxnSpLocks noChangeShapeType="1"/>
                </p:cNvCxnSpPr>
                <p:nvPr/>
              </p:nvCxnSpPr>
              <p:spPr bwMode="auto">
                <a:xfrm>
                  <a:off x="4818" y="1300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99" name="AutoShape 11"/>
                <p:cNvCxnSpPr>
                  <a:cxnSpLocks noChangeShapeType="1"/>
                </p:cNvCxnSpPr>
                <p:nvPr/>
              </p:nvCxnSpPr>
              <p:spPr bwMode="auto">
                <a:xfrm>
                  <a:off x="4818" y="136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0" name="AutoShape 12"/>
                <p:cNvCxnSpPr>
                  <a:cxnSpLocks noChangeShapeType="1"/>
                </p:cNvCxnSpPr>
                <p:nvPr/>
              </p:nvCxnSpPr>
              <p:spPr bwMode="auto">
                <a:xfrm>
                  <a:off x="515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1" name="AutoShape 13"/>
                <p:cNvCxnSpPr>
                  <a:cxnSpLocks noChangeShapeType="1"/>
                </p:cNvCxnSpPr>
                <p:nvPr/>
              </p:nvCxnSpPr>
              <p:spPr bwMode="auto">
                <a:xfrm>
                  <a:off x="583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2" name="AutoShape 14"/>
                <p:cNvCxnSpPr>
                  <a:cxnSpLocks noChangeShapeType="1"/>
                </p:cNvCxnSpPr>
                <p:nvPr/>
              </p:nvCxnSpPr>
              <p:spPr bwMode="auto">
                <a:xfrm>
                  <a:off x="651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3" name="AutoShape 15"/>
                <p:cNvCxnSpPr>
                  <a:cxnSpLocks noChangeShapeType="1"/>
                </p:cNvCxnSpPr>
                <p:nvPr/>
              </p:nvCxnSpPr>
              <p:spPr bwMode="auto">
                <a:xfrm>
                  <a:off x="4818" y="119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4" name="AutoShape 16"/>
                <p:cNvCxnSpPr>
                  <a:cxnSpLocks noChangeShapeType="1"/>
                </p:cNvCxnSpPr>
                <p:nvPr/>
              </p:nvCxnSpPr>
              <p:spPr bwMode="auto">
                <a:xfrm>
                  <a:off x="4818" y="12663"/>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5" name="AutoShape 17"/>
                <p:cNvCxnSpPr>
                  <a:cxnSpLocks noChangeShapeType="1"/>
                </p:cNvCxnSpPr>
                <p:nvPr/>
              </p:nvCxnSpPr>
              <p:spPr bwMode="auto">
                <a:xfrm>
                  <a:off x="4818" y="1334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6" name="AutoShape 18"/>
                <p:cNvCxnSpPr>
                  <a:cxnSpLocks noChangeShapeType="1"/>
                </p:cNvCxnSpPr>
                <p:nvPr/>
              </p:nvCxnSpPr>
              <p:spPr bwMode="auto">
                <a:xfrm>
                  <a:off x="4818" y="12156"/>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7" name="AutoShape 19"/>
                <p:cNvCxnSpPr>
                  <a:cxnSpLocks noChangeShapeType="1"/>
                </p:cNvCxnSpPr>
                <p:nvPr/>
              </p:nvCxnSpPr>
              <p:spPr bwMode="auto">
                <a:xfrm>
                  <a:off x="5158" y="13176"/>
                  <a:ext cx="136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8" name="AutoShape 20"/>
                <p:cNvCxnSpPr>
                  <a:cxnSpLocks noChangeShapeType="1"/>
                </p:cNvCxnSpPr>
                <p:nvPr/>
              </p:nvCxnSpPr>
              <p:spPr bwMode="auto">
                <a:xfrm>
                  <a:off x="4818" y="12836"/>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09" name="AutoShape 21"/>
                <p:cNvCxnSpPr>
                  <a:cxnSpLocks noChangeShapeType="1"/>
                </p:cNvCxnSpPr>
                <p:nvPr/>
              </p:nvCxnSpPr>
              <p:spPr bwMode="auto">
                <a:xfrm>
                  <a:off x="6178" y="1283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0" name="AutoShape 22"/>
                <p:cNvCxnSpPr>
                  <a:cxnSpLocks noChangeShapeType="1"/>
                </p:cNvCxnSpPr>
                <p:nvPr/>
              </p:nvCxnSpPr>
              <p:spPr bwMode="auto">
                <a:xfrm>
                  <a:off x="4988" y="11986"/>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1" name="AutoShape 23"/>
                <p:cNvCxnSpPr>
                  <a:cxnSpLocks noChangeShapeType="1"/>
                </p:cNvCxnSpPr>
                <p:nvPr/>
              </p:nvCxnSpPr>
              <p:spPr bwMode="auto">
                <a:xfrm flipH="1">
                  <a:off x="5327"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2" name="AutoShape 24"/>
                <p:cNvCxnSpPr>
                  <a:cxnSpLocks noChangeShapeType="1"/>
                </p:cNvCxnSpPr>
                <p:nvPr/>
              </p:nvCxnSpPr>
              <p:spPr bwMode="auto">
                <a:xfrm>
                  <a:off x="5327"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3" name="AutoShape 25"/>
                <p:cNvCxnSpPr>
                  <a:cxnSpLocks noChangeShapeType="1"/>
                </p:cNvCxnSpPr>
                <p:nvPr/>
              </p:nvCxnSpPr>
              <p:spPr bwMode="auto">
                <a:xfrm>
                  <a:off x="5668"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4" name="AutoShape 26"/>
                <p:cNvCxnSpPr>
                  <a:cxnSpLocks noChangeShapeType="1"/>
                </p:cNvCxnSpPr>
                <p:nvPr/>
              </p:nvCxnSpPr>
              <p:spPr bwMode="auto">
                <a:xfrm>
                  <a:off x="600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5" name="AutoShape 27"/>
                <p:cNvCxnSpPr>
                  <a:cxnSpLocks noChangeShapeType="1"/>
                </p:cNvCxnSpPr>
                <p:nvPr/>
              </p:nvCxnSpPr>
              <p:spPr bwMode="auto">
                <a:xfrm>
                  <a:off x="634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6" name="AutoShape 28"/>
                <p:cNvCxnSpPr>
                  <a:cxnSpLocks noChangeShapeType="1"/>
                </p:cNvCxnSpPr>
                <p:nvPr/>
              </p:nvCxnSpPr>
              <p:spPr bwMode="auto">
                <a:xfrm>
                  <a:off x="6348" y="12329"/>
                  <a:ext cx="1" cy="101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7" name="AutoShape 29"/>
                <p:cNvCxnSpPr>
                  <a:cxnSpLocks noChangeShapeType="1"/>
                </p:cNvCxnSpPr>
                <p:nvPr/>
              </p:nvCxnSpPr>
              <p:spPr bwMode="auto">
                <a:xfrm>
                  <a:off x="6688" y="12329"/>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18" name="AutoShape 30"/>
                <p:cNvCxnSpPr>
                  <a:cxnSpLocks noChangeShapeType="1"/>
                </p:cNvCxnSpPr>
                <p:nvPr/>
              </p:nvCxnSpPr>
              <p:spPr bwMode="auto">
                <a:xfrm>
                  <a:off x="6009" y="1300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20" name="AutoShape 31"/>
                <p:cNvCxnSpPr>
                  <a:cxnSpLocks noChangeShapeType="1"/>
                </p:cNvCxnSpPr>
                <p:nvPr/>
              </p:nvCxnSpPr>
              <p:spPr bwMode="auto">
                <a:xfrm flipH="1">
                  <a:off x="5668"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21" name="AutoShape 32"/>
                <p:cNvCxnSpPr>
                  <a:cxnSpLocks noChangeShapeType="1"/>
                </p:cNvCxnSpPr>
                <p:nvPr/>
              </p:nvCxnSpPr>
              <p:spPr bwMode="auto">
                <a:xfrm>
                  <a:off x="6178" y="1249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322" name="AutoShape 33"/>
                <p:cNvCxnSpPr>
                  <a:cxnSpLocks noChangeShapeType="1"/>
                </p:cNvCxnSpPr>
                <p:nvPr/>
              </p:nvCxnSpPr>
              <p:spPr bwMode="auto">
                <a:xfrm>
                  <a:off x="4818" y="12493"/>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grpSp>
            <p:nvGrpSpPr>
              <p:cNvPr id="24" name="Group 34"/>
              <p:cNvGrpSpPr>
                <a:grpSpLocks/>
              </p:cNvGrpSpPr>
              <p:nvPr/>
            </p:nvGrpSpPr>
            <p:grpSpPr bwMode="auto">
              <a:xfrm>
                <a:off x="1662" y="12061"/>
                <a:ext cx="1512" cy="1247"/>
                <a:chOff x="2427" y="11785"/>
                <a:chExt cx="1512" cy="1247"/>
              </a:xfrm>
            </p:grpSpPr>
            <p:cxnSp>
              <p:nvCxnSpPr>
                <p:cNvPr id="25" name="AutoShape 35"/>
                <p:cNvCxnSpPr>
                  <a:cxnSpLocks noChangeShapeType="1"/>
                </p:cNvCxnSpPr>
                <p:nvPr/>
              </p:nvCxnSpPr>
              <p:spPr bwMode="auto">
                <a:xfrm>
                  <a:off x="2427" y="11785"/>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026" name="AutoShape 36"/>
                <p:cNvCxnSpPr>
                  <a:cxnSpLocks noChangeShapeType="1"/>
                </p:cNvCxnSpPr>
                <p:nvPr/>
              </p:nvCxnSpPr>
              <p:spPr bwMode="auto">
                <a:xfrm>
                  <a:off x="2898" y="11785"/>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1027" name="Arc 37"/>
                <p:cNvSpPr>
                  <a:spLocks/>
                </p:cNvSpPr>
                <p:nvPr/>
              </p:nvSpPr>
              <p:spPr bwMode="auto">
                <a:xfrm>
                  <a:off x="3262" y="11786"/>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89" name="Arc 38"/>
                <p:cNvSpPr>
                  <a:spLocks/>
                </p:cNvSpPr>
                <p:nvPr/>
              </p:nvSpPr>
              <p:spPr bwMode="auto">
                <a:xfrm flipV="1">
                  <a:off x="3316" y="12382"/>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88" name="AutoShape 39"/>
                <p:cNvCxnSpPr>
                  <a:cxnSpLocks noChangeShapeType="1"/>
                </p:cNvCxnSpPr>
                <p:nvPr/>
              </p:nvCxnSpPr>
              <p:spPr bwMode="auto">
                <a:xfrm>
                  <a:off x="2667" y="13031"/>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89" name="AutoShape 40"/>
                <p:cNvCxnSpPr>
                  <a:cxnSpLocks noChangeShapeType="1"/>
                </p:cNvCxnSpPr>
                <p:nvPr/>
              </p:nvCxnSpPr>
              <p:spPr bwMode="auto">
                <a:xfrm>
                  <a:off x="2427" y="12469"/>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90" name="AutoShape 41"/>
                <p:cNvCxnSpPr>
                  <a:cxnSpLocks noChangeShapeType="1"/>
                </p:cNvCxnSpPr>
                <p:nvPr/>
              </p:nvCxnSpPr>
              <p:spPr bwMode="auto">
                <a:xfrm>
                  <a:off x="2427" y="11785"/>
                  <a:ext cx="0" cy="684"/>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91" name="AutoShape 42"/>
                <p:cNvCxnSpPr>
                  <a:cxnSpLocks noChangeShapeType="1"/>
                </p:cNvCxnSpPr>
                <p:nvPr/>
              </p:nvCxnSpPr>
              <p:spPr bwMode="auto">
                <a:xfrm flipH="1">
                  <a:off x="2667" y="12471"/>
                  <a:ext cx="373" cy="56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grpSp>
      <p:grpSp>
        <p:nvGrpSpPr>
          <p:cNvPr id="378" name="Group 377"/>
          <p:cNvGrpSpPr/>
          <p:nvPr/>
        </p:nvGrpSpPr>
        <p:grpSpPr>
          <a:xfrm>
            <a:off x="1392790" y="2442555"/>
            <a:ext cx="2590800" cy="2593976"/>
            <a:chOff x="2525636" y="1461874"/>
            <a:chExt cx="2590800" cy="2593976"/>
          </a:xfrm>
        </p:grpSpPr>
        <p:sp>
          <p:nvSpPr>
            <p:cNvPr id="379" name="Rectangle 378"/>
            <p:cNvSpPr/>
            <p:nvPr/>
          </p:nvSpPr>
          <p:spPr>
            <a:xfrm>
              <a:off x="2525636" y="1461874"/>
              <a:ext cx="2590800" cy="25939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0" name="Group 2"/>
            <p:cNvGrpSpPr>
              <a:grpSpLocks noChangeAspect="1"/>
            </p:cNvGrpSpPr>
            <p:nvPr/>
          </p:nvGrpSpPr>
          <p:grpSpPr bwMode="auto">
            <a:xfrm>
              <a:off x="2525636" y="1461874"/>
              <a:ext cx="2590800" cy="2593976"/>
              <a:chOff x="3798" y="11646"/>
              <a:chExt cx="2040" cy="2041"/>
            </a:xfrm>
          </p:grpSpPr>
          <p:grpSp>
            <p:nvGrpSpPr>
              <p:cNvPr id="381" name="Group 3"/>
              <p:cNvGrpSpPr>
                <a:grpSpLocks/>
              </p:cNvGrpSpPr>
              <p:nvPr/>
            </p:nvGrpSpPr>
            <p:grpSpPr bwMode="auto">
              <a:xfrm>
                <a:off x="3798" y="11646"/>
                <a:ext cx="2040" cy="2041"/>
                <a:chOff x="4818" y="11646"/>
                <a:chExt cx="2040" cy="2041"/>
              </a:xfrm>
            </p:grpSpPr>
            <p:cxnSp>
              <p:nvCxnSpPr>
                <p:cNvPr id="416" name="AutoShape 9"/>
                <p:cNvCxnSpPr>
                  <a:cxnSpLocks noChangeShapeType="1"/>
                </p:cNvCxnSpPr>
                <p:nvPr/>
              </p:nvCxnSpPr>
              <p:spPr bwMode="auto">
                <a:xfrm>
                  <a:off x="4818" y="1232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1" name="AutoShape 4"/>
                <p:cNvCxnSpPr>
                  <a:cxnSpLocks noChangeShapeType="1"/>
                </p:cNvCxnSpPr>
                <p:nvPr/>
              </p:nvCxnSpPr>
              <p:spPr bwMode="auto">
                <a:xfrm>
                  <a:off x="481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2" name="AutoShape 5"/>
                <p:cNvCxnSpPr>
                  <a:cxnSpLocks noChangeShapeType="1"/>
                </p:cNvCxnSpPr>
                <p:nvPr/>
              </p:nvCxnSpPr>
              <p:spPr bwMode="auto">
                <a:xfrm>
                  <a:off x="549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3" name="AutoShape 6"/>
                <p:cNvCxnSpPr>
                  <a:cxnSpLocks noChangeShapeType="1"/>
                </p:cNvCxnSpPr>
                <p:nvPr/>
              </p:nvCxnSpPr>
              <p:spPr bwMode="auto">
                <a:xfrm>
                  <a:off x="617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4" name="AutoShape 7"/>
                <p:cNvCxnSpPr>
                  <a:cxnSpLocks noChangeShapeType="1"/>
                </p:cNvCxnSpPr>
                <p:nvPr/>
              </p:nvCxnSpPr>
              <p:spPr bwMode="auto">
                <a:xfrm>
                  <a:off x="685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5" name="AutoShape 8"/>
                <p:cNvCxnSpPr>
                  <a:cxnSpLocks noChangeShapeType="1"/>
                </p:cNvCxnSpPr>
                <p:nvPr/>
              </p:nvCxnSpPr>
              <p:spPr bwMode="auto">
                <a:xfrm>
                  <a:off x="4818" y="11647"/>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7" name="AutoShape 10"/>
                <p:cNvCxnSpPr>
                  <a:cxnSpLocks noChangeShapeType="1"/>
                </p:cNvCxnSpPr>
                <p:nvPr/>
              </p:nvCxnSpPr>
              <p:spPr bwMode="auto">
                <a:xfrm>
                  <a:off x="4818" y="1300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8" name="AutoShape 11"/>
                <p:cNvCxnSpPr>
                  <a:cxnSpLocks noChangeShapeType="1"/>
                </p:cNvCxnSpPr>
                <p:nvPr/>
              </p:nvCxnSpPr>
              <p:spPr bwMode="auto">
                <a:xfrm>
                  <a:off x="4818" y="136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19" name="AutoShape 12"/>
                <p:cNvCxnSpPr>
                  <a:cxnSpLocks noChangeShapeType="1"/>
                </p:cNvCxnSpPr>
                <p:nvPr/>
              </p:nvCxnSpPr>
              <p:spPr bwMode="auto">
                <a:xfrm>
                  <a:off x="515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0" name="AutoShape 13"/>
                <p:cNvCxnSpPr>
                  <a:cxnSpLocks noChangeShapeType="1"/>
                </p:cNvCxnSpPr>
                <p:nvPr/>
              </p:nvCxnSpPr>
              <p:spPr bwMode="auto">
                <a:xfrm>
                  <a:off x="583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1" name="AutoShape 14"/>
                <p:cNvCxnSpPr>
                  <a:cxnSpLocks noChangeShapeType="1"/>
                </p:cNvCxnSpPr>
                <p:nvPr/>
              </p:nvCxnSpPr>
              <p:spPr bwMode="auto">
                <a:xfrm>
                  <a:off x="651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2" name="AutoShape 15"/>
                <p:cNvCxnSpPr>
                  <a:cxnSpLocks noChangeShapeType="1"/>
                </p:cNvCxnSpPr>
                <p:nvPr/>
              </p:nvCxnSpPr>
              <p:spPr bwMode="auto">
                <a:xfrm>
                  <a:off x="4818" y="119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3" name="AutoShape 16"/>
                <p:cNvCxnSpPr>
                  <a:cxnSpLocks noChangeShapeType="1"/>
                </p:cNvCxnSpPr>
                <p:nvPr/>
              </p:nvCxnSpPr>
              <p:spPr bwMode="auto">
                <a:xfrm>
                  <a:off x="4818" y="12663"/>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4" name="AutoShape 17"/>
                <p:cNvCxnSpPr>
                  <a:cxnSpLocks noChangeShapeType="1"/>
                </p:cNvCxnSpPr>
                <p:nvPr/>
              </p:nvCxnSpPr>
              <p:spPr bwMode="auto">
                <a:xfrm>
                  <a:off x="4818" y="1334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5" name="AutoShape 18"/>
                <p:cNvCxnSpPr>
                  <a:cxnSpLocks noChangeShapeType="1"/>
                </p:cNvCxnSpPr>
                <p:nvPr/>
              </p:nvCxnSpPr>
              <p:spPr bwMode="auto">
                <a:xfrm>
                  <a:off x="4818" y="12156"/>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6" name="AutoShape 19"/>
                <p:cNvCxnSpPr>
                  <a:cxnSpLocks noChangeShapeType="1"/>
                </p:cNvCxnSpPr>
                <p:nvPr/>
              </p:nvCxnSpPr>
              <p:spPr bwMode="auto">
                <a:xfrm>
                  <a:off x="5158" y="13176"/>
                  <a:ext cx="136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7" name="AutoShape 20"/>
                <p:cNvCxnSpPr>
                  <a:cxnSpLocks noChangeShapeType="1"/>
                </p:cNvCxnSpPr>
                <p:nvPr/>
              </p:nvCxnSpPr>
              <p:spPr bwMode="auto">
                <a:xfrm>
                  <a:off x="4818" y="12836"/>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8" name="AutoShape 21"/>
                <p:cNvCxnSpPr>
                  <a:cxnSpLocks noChangeShapeType="1"/>
                </p:cNvCxnSpPr>
                <p:nvPr/>
              </p:nvCxnSpPr>
              <p:spPr bwMode="auto">
                <a:xfrm>
                  <a:off x="6178" y="1283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29" name="AutoShape 22"/>
                <p:cNvCxnSpPr>
                  <a:cxnSpLocks noChangeShapeType="1"/>
                </p:cNvCxnSpPr>
                <p:nvPr/>
              </p:nvCxnSpPr>
              <p:spPr bwMode="auto">
                <a:xfrm>
                  <a:off x="4988" y="11986"/>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0" name="AutoShape 23"/>
                <p:cNvCxnSpPr>
                  <a:cxnSpLocks noChangeShapeType="1"/>
                </p:cNvCxnSpPr>
                <p:nvPr/>
              </p:nvCxnSpPr>
              <p:spPr bwMode="auto">
                <a:xfrm flipH="1">
                  <a:off x="5327"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1" name="AutoShape 24"/>
                <p:cNvCxnSpPr>
                  <a:cxnSpLocks noChangeShapeType="1"/>
                </p:cNvCxnSpPr>
                <p:nvPr/>
              </p:nvCxnSpPr>
              <p:spPr bwMode="auto">
                <a:xfrm>
                  <a:off x="5327"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2" name="AutoShape 25"/>
                <p:cNvCxnSpPr>
                  <a:cxnSpLocks noChangeShapeType="1"/>
                </p:cNvCxnSpPr>
                <p:nvPr/>
              </p:nvCxnSpPr>
              <p:spPr bwMode="auto">
                <a:xfrm>
                  <a:off x="5668"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3" name="AutoShape 26"/>
                <p:cNvCxnSpPr>
                  <a:cxnSpLocks noChangeShapeType="1"/>
                </p:cNvCxnSpPr>
                <p:nvPr/>
              </p:nvCxnSpPr>
              <p:spPr bwMode="auto">
                <a:xfrm>
                  <a:off x="600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4" name="AutoShape 27"/>
                <p:cNvCxnSpPr>
                  <a:cxnSpLocks noChangeShapeType="1"/>
                </p:cNvCxnSpPr>
                <p:nvPr/>
              </p:nvCxnSpPr>
              <p:spPr bwMode="auto">
                <a:xfrm>
                  <a:off x="634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5" name="AutoShape 28"/>
                <p:cNvCxnSpPr>
                  <a:cxnSpLocks noChangeShapeType="1"/>
                </p:cNvCxnSpPr>
                <p:nvPr/>
              </p:nvCxnSpPr>
              <p:spPr bwMode="auto">
                <a:xfrm>
                  <a:off x="6348" y="12329"/>
                  <a:ext cx="1" cy="101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6" name="AutoShape 29"/>
                <p:cNvCxnSpPr>
                  <a:cxnSpLocks noChangeShapeType="1"/>
                </p:cNvCxnSpPr>
                <p:nvPr/>
              </p:nvCxnSpPr>
              <p:spPr bwMode="auto">
                <a:xfrm>
                  <a:off x="6688" y="12329"/>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7" name="AutoShape 30"/>
                <p:cNvCxnSpPr>
                  <a:cxnSpLocks noChangeShapeType="1"/>
                </p:cNvCxnSpPr>
                <p:nvPr/>
              </p:nvCxnSpPr>
              <p:spPr bwMode="auto">
                <a:xfrm>
                  <a:off x="6009" y="1300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8" name="AutoShape 31"/>
                <p:cNvCxnSpPr>
                  <a:cxnSpLocks noChangeShapeType="1"/>
                </p:cNvCxnSpPr>
                <p:nvPr/>
              </p:nvCxnSpPr>
              <p:spPr bwMode="auto">
                <a:xfrm flipH="1">
                  <a:off x="5668"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39" name="AutoShape 32"/>
                <p:cNvCxnSpPr>
                  <a:cxnSpLocks noChangeShapeType="1"/>
                </p:cNvCxnSpPr>
                <p:nvPr/>
              </p:nvCxnSpPr>
              <p:spPr bwMode="auto">
                <a:xfrm>
                  <a:off x="6178" y="1249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440" name="AutoShape 33"/>
                <p:cNvCxnSpPr>
                  <a:cxnSpLocks noChangeShapeType="1"/>
                </p:cNvCxnSpPr>
                <p:nvPr/>
              </p:nvCxnSpPr>
              <p:spPr bwMode="auto">
                <a:xfrm>
                  <a:off x="4818" y="12493"/>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grpSp>
            <p:nvGrpSpPr>
              <p:cNvPr id="382" name="Group 34"/>
              <p:cNvGrpSpPr>
                <a:grpSpLocks/>
              </p:cNvGrpSpPr>
              <p:nvPr/>
            </p:nvGrpSpPr>
            <p:grpSpPr bwMode="auto">
              <a:xfrm>
                <a:off x="4041" y="12061"/>
                <a:ext cx="1512" cy="1247"/>
                <a:chOff x="2409" y="11785"/>
                <a:chExt cx="1512" cy="1247"/>
              </a:xfrm>
            </p:grpSpPr>
            <p:cxnSp>
              <p:nvCxnSpPr>
                <p:cNvPr id="403" name="AutoShape 35"/>
                <p:cNvCxnSpPr>
                  <a:cxnSpLocks noChangeShapeType="1"/>
                </p:cNvCxnSpPr>
                <p:nvPr/>
              </p:nvCxnSpPr>
              <p:spPr bwMode="auto">
                <a:xfrm>
                  <a:off x="2409" y="11785"/>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04" name="AutoShape 36"/>
                <p:cNvCxnSpPr>
                  <a:cxnSpLocks noChangeShapeType="1"/>
                </p:cNvCxnSpPr>
                <p:nvPr/>
              </p:nvCxnSpPr>
              <p:spPr bwMode="auto">
                <a:xfrm>
                  <a:off x="2880" y="11785"/>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405" name="Arc 37"/>
                <p:cNvSpPr>
                  <a:spLocks/>
                </p:cNvSpPr>
                <p:nvPr/>
              </p:nvSpPr>
              <p:spPr bwMode="auto">
                <a:xfrm>
                  <a:off x="3244" y="11786"/>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6" name="Arc 38"/>
                <p:cNvSpPr>
                  <a:spLocks/>
                </p:cNvSpPr>
                <p:nvPr/>
              </p:nvSpPr>
              <p:spPr bwMode="auto">
                <a:xfrm flipV="1">
                  <a:off x="3298" y="12382"/>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407" name="AutoShape 39"/>
                <p:cNvCxnSpPr>
                  <a:cxnSpLocks noChangeShapeType="1"/>
                </p:cNvCxnSpPr>
                <p:nvPr/>
              </p:nvCxnSpPr>
              <p:spPr bwMode="auto">
                <a:xfrm>
                  <a:off x="2649" y="13031"/>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08" name="AutoShape 40"/>
                <p:cNvCxnSpPr>
                  <a:cxnSpLocks noChangeShapeType="1"/>
                </p:cNvCxnSpPr>
                <p:nvPr/>
              </p:nvCxnSpPr>
              <p:spPr bwMode="auto">
                <a:xfrm>
                  <a:off x="2409" y="12469"/>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09" name="AutoShape 41"/>
                <p:cNvCxnSpPr>
                  <a:cxnSpLocks noChangeShapeType="1"/>
                </p:cNvCxnSpPr>
                <p:nvPr/>
              </p:nvCxnSpPr>
              <p:spPr bwMode="auto">
                <a:xfrm>
                  <a:off x="2409" y="11785"/>
                  <a:ext cx="0" cy="684"/>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10" name="AutoShape 42"/>
                <p:cNvCxnSpPr>
                  <a:cxnSpLocks noChangeShapeType="1"/>
                </p:cNvCxnSpPr>
                <p:nvPr/>
              </p:nvCxnSpPr>
              <p:spPr bwMode="auto">
                <a:xfrm flipH="1">
                  <a:off x="2649" y="12471"/>
                  <a:ext cx="373" cy="56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nvGrpSpPr>
              <p:cNvPr id="383" name="Group 43"/>
              <p:cNvGrpSpPr>
                <a:grpSpLocks/>
              </p:cNvGrpSpPr>
              <p:nvPr/>
            </p:nvGrpSpPr>
            <p:grpSpPr bwMode="auto">
              <a:xfrm>
                <a:off x="3968" y="11986"/>
                <a:ext cx="1531" cy="1360"/>
                <a:chOff x="2353" y="11731"/>
                <a:chExt cx="1531" cy="1360"/>
              </a:xfrm>
            </p:grpSpPr>
            <p:cxnSp>
              <p:nvCxnSpPr>
                <p:cNvPr id="384" name="AutoShape 44"/>
                <p:cNvCxnSpPr>
                  <a:cxnSpLocks noChangeShapeType="1"/>
                </p:cNvCxnSpPr>
                <p:nvPr/>
              </p:nvCxnSpPr>
              <p:spPr bwMode="auto">
                <a:xfrm>
                  <a:off x="2353" y="11731"/>
                  <a:ext cx="1190" cy="1"/>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85" name="AutoShape 45"/>
                <p:cNvCxnSpPr>
                  <a:cxnSpLocks noChangeShapeType="1"/>
                </p:cNvCxnSpPr>
                <p:nvPr/>
              </p:nvCxnSpPr>
              <p:spPr bwMode="auto">
                <a:xfrm>
                  <a:off x="3543" y="1190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86" name="AutoShape 46"/>
                <p:cNvCxnSpPr>
                  <a:cxnSpLocks noChangeShapeType="1"/>
                </p:cNvCxnSpPr>
                <p:nvPr/>
              </p:nvCxnSpPr>
              <p:spPr bwMode="auto">
                <a:xfrm>
                  <a:off x="3713" y="1207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87" name="AutoShape 47"/>
                <p:cNvCxnSpPr>
                  <a:cxnSpLocks noChangeShapeType="1"/>
                </p:cNvCxnSpPr>
                <p:nvPr/>
              </p:nvCxnSpPr>
              <p:spPr bwMode="auto">
                <a:xfrm flipV="1">
                  <a:off x="2353" y="11731"/>
                  <a:ext cx="0" cy="68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88" name="AutoShape 48"/>
                <p:cNvCxnSpPr>
                  <a:cxnSpLocks noChangeShapeType="1"/>
                </p:cNvCxnSpPr>
                <p:nvPr/>
              </p:nvCxnSpPr>
              <p:spPr bwMode="auto">
                <a:xfrm>
                  <a:off x="2353" y="12411"/>
                  <a:ext cx="68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89" name="AutoShape 49"/>
                <p:cNvCxnSpPr>
                  <a:cxnSpLocks noChangeShapeType="1"/>
                </p:cNvCxnSpPr>
                <p:nvPr/>
              </p:nvCxnSpPr>
              <p:spPr bwMode="auto">
                <a:xfrm flipV="1">
                  <a:off x="3033" y="1241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0" name="AutoShape 50"/>
                <p:cNvCxnSpPr>
                  <a:cxnSpLocks noChangeShapeType="1"/>
                </p:cNvCxnSpPr>
                <p:nvPr/>
              </p:nvCxnSpPr>
              <p:spPr bwMode="auto">
                <a:xfrm flipV="1">
                  <a:off x="2863" y="1258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1" name="AutoShape 51"/>
                <p:cNvCxnSpPr>
                  <a:cxnSpLocks noChangeShapeType="1"/>
                </p:cNvCxnSpPr>
                <p:nvPr/>
              </p:nvCxnSpPr>
              <p:spPr bwMode="auto">
                <a:xfrm flipV="1">
                  <a:off x="269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2" name="AutoShape 52"/>
                <p:cNvCxnSpPr>
                  <a:cxnSpLocks noChangeShapeType="1"/>
                </p:cNvCxnSpPr>
                <p:nvPr/>
              </p:nvCxnSpPr>
              <p:spPr bwMode="auto">
                <a:xfrm>
                  <a:off x="2693" y="13091"/>
                  <a:ext cx="85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3" name="AutoShape 53"/>
                <p:cNvCxnSpPr>
                  <a:cxnSpLocks noChangeShapeType="1"/>
                </p:cNvCxnSpPr>
                <p:nvPr/>
              </p:nvCxnSpPr>
              <p:spPr bwMode="auto">
                <a:xfrm>
                  <a:off x="354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4" name="AutoShape 54"/>
                <p:cNvCxnSpPr>
                  <a:cxnSpLocks noChangeShapeType="1"/>
                </p:cNvCxnSpPr>
                <p:nvPr/>
              </p:nvCxnSpPr>
              <p:spPr bwMode="auto">
                <a:xfrm>
                  <a:off x="3713" y="1275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5" name="AutoShape 55"/>
                <p:cNvCxnSpPr>
                  <a:cxnSpLocks noChangeShapeType="1"/>
                </p:cNvCxnSpPr>
                <p:nvPr/>
              </p:nvCxnSpPr>
              <p:spPr bwMode="auto">
                <a:xfrm flipV="1">
                  <a:off x="3883" y="1207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6" name="AutoShape 56"/>
                <p:cNvCxnSpPr>
                  <a:cxnSpLocks noChangeShapeType="1"/>
                </p:cNvCxnSpPr>
                <p:nvPr/>
              </p:nvCxnSpPr>
              <p:spPr bwMode="auto">
                <a:xfrm>
                  <a:off x="2863" y="1258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7" name="AutoShape 57"/>
                <p:cNvCxnSpPr>
                  <a:cxnSpLocks noChangeShapeType="1"/>
                </p:cNvCxnSpPr>
                <p:nvPr/>
              </p:nvCxnSpPr>
              <p:spPr bwMode="auto">
                <a:xfrm>
                  <a:off x="269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8" name="AutoShape 58"/>
                <p:cNvCxnSpPr>
                  <a:cxnSpLocks noChangeShapeType="1"/>
                </p:cNvCxnSpPr>
                <p:nvPr/>
              </p:nvCxnSpPr>
              <p:spPr bwMode="auto">
                <a:xfrm flipV="1">
                  <a:off x="3543" y="1173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99" name="AutoShape 59"/>
                <p:cNvCxnSpPr>
                  <a:cxnSpLocks noChangeShapeType="1"/>
                </p:cNvCxnSpPr>
                <p:nvPr/>
              </p:nvCxnSpPr>
              <p:spPr bwMode="auto">
                <a:xfrm flipV="1">
                  <a:off x="3713" y="1190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00" name="AutoShape 60"/>
                <p:cNvCxnSpPr>
                  <a:cxnSpLocks noChangeShapeType="1"/>
                </p:cNvCxnSpPr>
                <p:nvPr/>
              </p:nvCxnSpPr>
              <p:spPr bwMode="auto">
                <a:xfrm flipV="1">
                  <a:off x="3713" y="1275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01" name="AutoShape 61"/>
                <p:cNvCxnSpPr>
                  <a:cxnSpLocks noChangeShapeType="1"/>
                </p:cNvCxnSpPr>
                <p:nvPr/>
              </p:nvCxnSpPr>
              <p:spPr bwMode="auto">
                <a:xfrm flipV="1">
                  <a:off x="354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02" name="AutoShape 62"/>
                <p:cNvCxnSpPr>
                  <a:cxnSpLocks noChangeShapeType="1"/>
                </p:cNvCxnSpPr>
                <p:nvPr/>
              </p:nvCxnSpPr>
              <p:spPr bwMode="auto">
                <a:xfrm flipV="1">
                  <a:off x="3883" y="1241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grpSp>
        </p:grpSp>
      </p:grpSp>
      <p:grpSp>
        <p:nvGrpSpPr>
          <p:cNvPr id="503" name="Group 502"/>
          <p:cNvGrpSpPr/>
          <p:nvPr/>
        </p:nvGrpSpPr>
        <p:grpSpPr>
          <a:xfrm>
            <a:off x="1392790" y="2436691"/>
            <a:ext cx="2590800" cy="2605704"/>
            <a:chOff x="6237017" y="1970594"/>
            <a:chExt cx="2590800" cy="2605704"/>
          </a:xfrm>
        </p:grpSpPr>
        <p:sp>
          <p:nvSpPr>
            <p:cNvPr id="504" name="Rectangle 503"/>
            <p:cNvSpPr/>
            <p:nvPr/>
          </p:nvSpPr>
          <p:spPr>
            <a:xfrm>
              <a:off x="6237017" y="1971865"/>
              <a:ext cx="2590800" cy="2604433"/>
            </a:xfrm>
            <a:prstGeom prst="rect">
              <a:avLst/>
            </a:prstGeom>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05" name="Group 63"/>
            <p:cNvGrpSpPr>
              <a:grpSpLocks noChangeAspect="1"/>
            </p:cNvGrpSpPr>
            <p:nvPr/>
          </p:nvGrpSpPr>
          <p:grpSpPr bwMode="auto">
            <a:xfrm>
              <a:off x="6237017" y="1970594"/>
              <a:ext cx="2590800" cy="2593976"/>
              <a:chOff x="6178" y="11646"/>
              <a:chExt cx="2040" cy="2041"/>
            </a:xfrm>
          </p:grpSpPr>
          <p:sp>
            <p:nvSpPr>
              <p:cNvPr id="506" name="Freeform 64"/>
              <p:cNvSpPr>
                <a:spLocks/>
              </p:cNvSpPr>
              <p:nvPr/>
            </p:nvSpPr>
            <p:spPr bwMode="auto">
              <a:xfrm>
                <a:off x="6348" y="11986"/>
                <a:ext cx="1700" cy="1360"/>
              </a:xfrm>
              <a:custGeom>
                <a:avLst/>
                <a:gdLst>
                  <a:gd name="T0" fmla="*/ 0 w 1700"/>
                  <a:gd name="T1" fmla="*/ 0 h 1360"/>
                  <a:gd name="T2" fmla="*/ 1360 w 1700"/>
                  <a:gd name="T3" fmla="*/ 0 h 1360"/>
                  <a:gd name="T4" fmla="*/ 1360 w 1700"/>
                  <a:gd name="T5" fmla="*/ 170 h 1360"/>
                  <a:gd name="T6" fmla="*/ 1530 w 1700"/>
                  <a:gd name="T7" fmla="*/ 170 h 1360"/>
                  <a:gd name="T8" fmla="*/ 1530 w 1700"/>
                  <a:gd name="T9" fmla="*/ 510 h 1360"/>
                  <a:gd name="T10" fmla="*/ 1700 w 1700"/>
                  <a:gd name="T11" fmla="*/ 510 h 1360"/>
                  <a:gd name="T12" fmla="*/ 1700 w 1700"/>
                  <a:gd name="T13" fmla="*/ 1020 h 1360"/>
                  <a:gd name="T14" fmla="*/ 1530 w 1700"/>
                  <a:gd name="T15" fmla="*/ 1020 h 1360"/>
                  <a:gd name="T16" fmla="*/ 1530 w 1700"/>
                  <a:gd name="T17" fmla="*/ 1190 h 1360"/>
                  <a:gd name="T18" fmla="*/ 1360 w 1700"/>
                  <a:gd name="T19" fmla="*/ 1190 h 1360"/>
                  <a:gd name="T20" fmla="*/ 1360 w 1700"/>
                  <a:gd name="T21" fmla="*/ 1360 h 1360"/>
                  <a:gd name="T22" fmla="*/ 170 w 1700"/>
                  <a:gd name="T23" fmla="*/ 1360 h 1360"/>
                  <a:gd name="T24" fmla="*/ 170 w 1700"/>
                  <a:gd name="T25" fmla="*/ 1190 h 1360"/>
                  <a:gd name="T26" fmla="*/ 340 w 1700"/>
                  <a:gd name="T27" fmla="*/ 1190 h 1360"/>
                  <a:gd name="T28" fmla="*/ 340 w 1700"/>
                  <a:gd name="T29" fmla="*/ 1020 h 1360"/>
                  <a:gd name="T30" fmla="*/ 510 w 1700"/>
                  <a:gd name="T31" fmla="*/ 1020 h 1360"/>
                  <a:gd name="T32" fmla="*/ 510 w 1700"/>
                  <a:gd name="T33" fmla="*/ 850 h 1360"/>
                  <a:gd name="T34" fmla="*/ 0 w 1700"/>
                  <a:gd name="T35" fmla="*/ 850 h 1360"/>
                  <a:gd name="T36" fmla="*/ 0 w 1700"/>
                  <a:gd name="T37" fmla="*/ 170 h 1360"/>
                  <a:gd name="T38" fmla="*/ 170 w 1700"/>
                  <a:gd name="T39" fmla="*/ 170 h 1360"/>
                  <a:gd name="T40" fmla="*/ 170 w 1700"/>
                  <a:gd name="T41" fmla="*/ 680 h 1360"/>
                  <a:gd name="T42" fmla="*/ 850 w 1700"/>
                  <a:gd name="T43" fmla="*/ 680 h 1360"/>
                  <a:gd name="T44" fmla="*/ 850 w 1700"/>
                  <a:gd name="T45" fmla="*/ 850 h 1360"/>
                  <a:gd name="T46" fmla="*/ 680 w 1700"/>
                  <a:gd name="T47" fmla="*/ 850 h 1360"/>
                  <a:gd name="T48" fmla="*/ 680 w 1700"/>
                  <a:gd name="T49" fmla="*/ 1190 h 1360"/>
                  <a:gd name="T50" fmla="*/ 1190 w 1700"/>
                  <a:gd name="T51" fmla="*/ 1190 h 1360"/>
                  <a:gd name="T52" fmla="*/ 1190 w 1700"/>
                  <a:gd name="T53" fmla="*/ 1020 h 1360"/>
                  <a:gd name="T54" fmla="*/ 1360 w 1700"/>
                  <a:gd name="T55" fmla="*/ 1020 h 1360"/>
                  <a:gd name="T56" fmla="*/ 1360 w 1700"/>
                  <a:gd name="T57" fmla="*/ 850 h 1360"/>
                  <a:gd name="T58" fmla="*/ 1530 w 1700"/>
                  <a:gd name="T59" fmla="*/ 850 h 1360"/>
                  <a:gd name="T60" fmla="*/ 1530 w 1700"/>
                  <a:gd name="T61" fmla="*/ 680 h 1360"/>
                  <a:gd name="T62" fmla="*/ 1360 w 1700"/>
                  <a:gd name="T63" fmla="*/ 680 h 1360"/>
                  <a:gd name="T64" fmla="*/ 1360 w 1700"/>
                  <a:gd name="T65" fmla="*/ 340 h 1360"/>
                  <a:gd name="T66" fmla="*/ 1190 w 1700"/>
                  <a:gd name="T67" fmla="*/ 340 h 1360"/>
                  <a:gd name="T68" fmla="*/ 1190 w 1700"/>
                  <a:gd name="T69" fmla="*/ 170 h 1360"/>
                  <a:gd name="T70" fmla="*/ 0 w 1700"/>
                  <a:gd name="T71" fmla="*/ 170 h 1360"/>
                  <a:gd name="T72" fmla="*/ 0 w 170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0" h="1360">
                    <a:moveTo>
                      <a:pt x="0" y="0"/>
                    </a:moveTo>
                    <a:lnTo>
                      <a:pt x="1360" y="0"/>
                    </a:lnTo>
                    <a:lnTo>
                      <a:pt x="1360" y="170"/>
                    </a:lnTo>
                    <a:lnTo>
                      <a:pt x="1530" y="170"/>
                    </a:lnTo>
                    <a:lnTo>
                      <a:pt x="1530" y="510"/>
                    </a:lnTo>
                    <a:lnTo>
                      <a:pt x="1700" y="510"/>
                    </a:lnTo>
                    <a:lnTo>
                      <a:pt x="1700" y="1020"/>
                    </a:lnTo>
                    <a:lnTo>
                      <a:pt x="1530" y="1020"/>
                    </a:lnTo>
                    <a:lnTo>
                      <a:pt x="1530" y="1190"/>
                    </a:lnTo>
                    <a:lnTo>
                      <a:pt x="1360" y="1190"/>
                    </a:lnTo>
                    <a:lnTo>
                      <a:pt x="1360" y="1360"/>
                    </a:lnTo>
                    <a:lnTo>
                      <a:pt x="170" y="1360"/>
                    </a:lnTo>
                    <a:lnTo>
                      <a:pt x="170" y="1190"/>
                    </a:lnTo>
                    <a:lnTo>
                      <a:pt x="340" y="1190"/>
                    </a:lnTo>
                    <a:lnTo>
                      <a:pt x="340" y="1020"/>
                    </a:lnTo>
                    <a:lnTo>
                      <a:pt x="510" y="1020"/>
                    </a:lnTo>
                    <a:lnTo>
                      <a:pt x="510" y="850"/>
                    </a:lnTo>
                    <a:lnTo>
                      <a:pt x="0" y="850"/>
                    </a:lnTo>
                    <a:lnTo>
                      <a:pt x="0" y="170"/>
                    </a:lnTo>
                    <a:lnTo>
                      <a:pt x="170" y="170"/>
                    </a:lnTo>
                    <a:lnTo>
                      <a:pt x="170" y="680"/>
                    </a:lnTo>
                    <a:lnTo>
                      <a:pt x="850" y="680"/>
                    </a:lnTo>
                    <a:lnTo>
                      <a:pt x="850" y="850"/>
                    </a:lnTo>
                    <a:lnTo>
                      <a:pt x="680" y="850"/>
                    </a:lnTo>
                    <a:lnTo>
                      <a:pt x="680" y="1190"/>
                    </a:lnTo>
                    <a:lnTo>
                      <a:pt x="1190" y="1190"/>
                    </a:lnTo>
                    <a:lnTo>
                      <a:pt x="1190" y="1020"/>
                    </a:lnTo>
                    <a:lnTo>
                      <a:pt x="1360" y="1020"/>
                    </a:lnTo>
                    <a:lnTo>
                      <a:pt x="1360" y="850"/>
                    </a:lnTo>
                    <a:lnTo>
                      <a:pt x="1530" y="850"/>
                    </a:lnTo>
                    <a:lnTo>
                      <a:pt x="1530" y="680"/>
                    </a:lnTo>
                    <a:lnTo>
                      <a:pt x="1360" y="680"/>
                    </a:lnTo>
                    <a:lnTo>
                      <a:pt x="1360" y="340"/>
                    </a:lnTo>
                    <a:lnTo>
                      <a:pt x="1190" y="340"/>
                    </a:lnTo>
                    <a:lnTo>
                      <a:pt x="1190" y="170"/>
                    </a:lnTo>
                    <a:lnTo>
                      <a:pt x="0" y="170"/>
                    </a:lnTo>
                    <a:lnTo>
                      <a:pt x="0" y="0"/>
                    </a:lnTo>
                    <a:close/>
                  </a:path>
                </a:pathLst>
              </a:custGeom>
              <a:solidFill>
                <a:srgbClr val="E5B8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507" name="Group 65"/>
              <p:cNvGrpSpPr>
                <a:grpSpLocks/>
              </p:cNvGrpSpPr>
              <p:nvPr/>
            </p:nvGrpSpPr>
            <p:grpSpPr bwMode="auto">
              <a:xfrm>
                <a:off x="6178" y="11646"/>
                <a:ext cx="2040" cy="2041"/>
                <a:chOff x="4818" y="11646"/>
                <a:chExt cx="2040" cy="2041"/>
              </a:xfrm>
            </p:grpSpPr>
            <p:cxnSp>
              <p:nvCxnSpPr>
                <p:cNvPr id="537" name="AutoShape 66"/>
                <p:cNvCxnSpPr>
                  <a:cxnSpLocks noChangeShapeType="1"/>
                </p:cNvCxnSpPr>
                <p:nvPr/>
              </p:nvCxnSpPr>
              <p:spPr bwMode="auto">
                <a:xfrm>
                  <a:off x="481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38" name="AutoShape 67"/>
                <p:cNvCxnSpPr>
                  <a:cxnSpLocks noChangeShapeType="1"/>
                </p:cNvCxnSpPr>
                <p:nvPr/>
              </p:nvCxnSpPr>
              <p:spPr bwMode="auto">
                <a:xfrm>
                  <a:off x="549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39" name="AutoShape 68"/>
                <p:cNvCxnSpPr>
                  <a:cxnSpLocks noChangeShapeType="1"/>
                </p:cNvCxnSpPr>
                <p:nvPr/>
              </p:nvCxnSpPr>
              <p:spPr bwMode="auto">
                <a:xfrm>
                  <a:off x="617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0" name="AutoShape 69"/>
                <p:cNvCxnSpPr>
                  <a:cxnSpLocks noChangeShapeType="1"/>
                </p:cNvCxnSpPr>
                <p:nvPr/>
              </p:nvCxnSpPr>
              <p:spPr bwMode="auto">
                <a:xfrm>
                  <a:off x="685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1" name="AutoShape 70"/>
                <p:cNvCxnSpPr>
                  <a:cxnSpLocks noChangeShapeType="1"/>
                </p:cNvCxnSpPr>
                <p:nvPr/>
              </p:nvCxnSpPr>
              <p:spPr bwMode="auto">
                <a:xfrm>
                  <a:off x="4818" y="11647"/>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2" name="AutoShape 71"/>
                <p:cNvCxnSpPr>
                  <a:cxnSpLocks noChangeShapeType="1"/>
                </p:cNvCxnSpPr>
                <p:nvPr/>
              </p:nvCxnSpPr>
              <p:spPr bwMode="auto">
                <a:xfrm>
                  <a:off x="4818" y="1232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3" name="AutoShape 72"/>
                <p:cNvCxnSpPr>
                  <a:cxnSpLocks noChangeShapeType="1"/>
                </p:cNvCxnSpPr>
                <p:nvPr/>
              </p:nvCxnSpPr>
              <p:spPr bwMode="auto">
                <a:xfrm>
                  <a:off x="4818" y="1300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4" name="AutoShape 73"/>
                <p:cNvCxnSpPr>
                  <a:cxnSpLocks noChangeShapeType="1"/>
                </p:cNvCxnSpPr>
                <p:nvPr/>
              </p:nvCxnSpPr>
              <p:spPr bwMode="auto">
                <a:xfrm>
                  <a:off x="4818" y="136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5" name="AutoShape 74"/>
                <p:cNvCxnSpPr>
                  <a:cxnSpLocks noChangeShapeType="1"/>
                </p:cNvCxnSpPr>
                <p:nvPr/>
              </p:nvCxnSpPr>
              <p:spPr bwMode="auto">
                <a:xfrm>
                  <a:off x="515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6" name="AutoShape 75"/>
                <p:cNvCxnSpPr>
                  <a:cxnSpLocks noChangeShapeType="1"/>
                </p:cNvCxnSpPr>
                <p:nvPr/>
              </p:nvCxnSpPr>
              <p:spPr bwMode="auto">
                <a:xfrm>
                  <a:off x="583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7" name="AutoShape 76"/>
                <p:cNvCxnSpPr>
                  <a:cxnSpLocks noChangeShapeType="1"/>
                </p:cNvCxnSpPr>
                <p:nvPr/>
              </p:nvCxnSpPr>
              <p:spPr bwMode="auto">
                <a:xfrm>
                  <a:off x="651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8" name="AutoShape 77"/>
                <p:cNvCxnSpPr>
                  <a:cxnSpLocks noChangeShapeType="1"/>
                </p:cNvCxnSpPr>
                <p:nvPr/>
              </p:nvCxnSpPr>
              <p:spPr bwMode="auto">
                <a:xfrm>
                  <a:off x="4818" y="119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49" name="AutoShape 78"/>
                <p:cNvCxnSpPr>
                  <a:cxnSpLocks noChangeShapeType="1"/>
                </p:cNvCxnSpPr>
                <p:nvPr/>
              </p:nvCxnSpPr>
              <p:spPr bwMode="auto">
                <a:xfrm>
                  <a:off x="4818" y="12663"/>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0" name="AutoShape 79"/>
                <p:cNvCxnSpPr>
                  <a:cxnSpLocks noChangeShapeType="1"/>
                </p:cNvCxnSpPr>
                <p:nvPr/>
              </p:nvCxnSpPr>
              <p:spPr bwMode="auto">
                <a:xfrm>
                  <a:off x="4818" y="1334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1" name="AutoShape 80"/>
                <p:cNvCxnSpPr>
                  <a:cxnSpLocks noChangeShapeType="1"/>
                </p:cNvCxnSpPr>
                <p:nvPr/>
              </p:nvCxnSpPr>
              <p:spPr bwMode="auto">
                <a:xfrm>
                  <a:off x="4818" y="12156"/>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2" name="AutoShape 81"/>
                <p:cNvCxnSpPr>
                  <a:cxnSpLocks noChangeShapeType="1"/>
                </p:cNvCxnSpPr>
                <p:nvPr/>
              </p:nvCxnSpPr>
              <p:spPr bwMode="auto">
                <a:xfrm>
                  <a:off x="5158" y="13176"/>
                  <a:ext cx="136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3" name="AutoShape 82"/>
                <p:cNvCxnSpPr>
                  <a:cxnSpLocks noChangeShapeType="1"/>
                </p:cNvCxnSpPr>
                <p:nvPr/>
              </p:nvCxnSpPr>
              <p:spPr bwMode="auto">
                <a:xfrm>
                  <a:off x="4818" y="12836"/>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4" name="AutoShape 83"/>
                <p:cNvCxnSpPr>
                  <a:cxnSpLocks noChangeShapeType="1"/>
                </p:cNvCxnSpPr>
                <p:nvPr/>
              </p:nvCxnSpPr>
              <p:spPr bwMode="auto">
                <a:xfrm>
                  <a:off x="6178" y="1283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5" name="AutoShape 84"/>
                <p:cNvCxnSpPr>
                  <a:cxnSpLocks noChangeShapeType="1"/>
                </p:cNvCxnSpPr>
                <p:nvPr/>
              </p:nvCxnSpPr>
              <p:spPr bwMode="auto">
                <a:xfrm>
                  <a:off x="4988" y="11986"/>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6" name="AutoShape 85"/>
                <p:cNvCxnSpPr>
                  <a:cxnSpLocks noChangeShapeType="1"/>
                </p:cNvCxnSpPr>
                <p:nvPr/>
              </p:nvCxnSpPr>
              <p:spPr bwMode="auto">
                <a:xfrm flipH="1">
                  <a:off x="5327"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7" name="AutoShape 86"/>
                <p:cNvCxnSpPr>
                  <a:cxnSpLocks noChangeShapeType="1"/>
                </p:cNvCxnSpPr>
                <p:nvPr/>
              </p:nvCxnSpPr>
              <p:spPr bwMode="auto">
                <a:xfrm>
                  <a:off x="5327"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8" name="AutoShape 87"/>
                <p:cNvCxnSpPr>
                  <a:cxnSpLocks noChangeShapeType="1"/>
                </p:cNvCxnSpPr>
                <p:nvPr/>
              </p:nvCxnSpPr>
              <p:spPr bwMode="auto">
                <a:xfrm>
                  <a:off x="5668"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59" name="AutoShape 88"/>
                <p:cNvCxnSpPr>
                  <a:cxnSpLocks noChangeShapeType="1"/>
                </p:cNvCxnSpPr>
                <p:nvPr/>
              </p:nvCxnSpPr>
              <p:spPr bwMode="auto">
                <a:xfrm>
                  <a:off x="600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0" name="AutoShape 89"/>
                <p:cNvCxnSpPr>
                  <a:cxnSpLocks noChangeShapeType="1"/>
                </p:cNvCxnSpPr>
                <p:nvPr/>
              </p:nvCxnSpPr>
              <p:spPr bwMode="auto">
                <a:xfrm>
                  <a:off x="634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1" name="AutoShape 90"/>
                <p:cNvCxnSpPr>
                  <a:cxnSpLocks noChangeShapeType="1"/>
                </p:cNvCxnSpPr>
                <p:nvPr/>
              </p:nvCxnSpPr>
              <p:spPr bwMode="auto">
                <a:xfrm>
                  <a:off x="6348" y="12329"/>
                  <a:ext cx="1" cy="101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2" name="AutoShape 91"/>
                <p:cNvCxnSpPr>
                  <a:cxnSpLocks noChangeShapeType="1"/>
                </p:cNvCxnSpPr>
                <p:nvPr/>
              </p:nvCxnSpPr>
              <p:spPr bwMode="auto">
                <a:xfrm>
                  <a:off x="6688" y="12329"/>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3" name="AutoShape 92"/>
                <p:cNvCxnSpPr>
                  <a:cxnSpLocks noChangeShapeType="1"/>
                </p:cNvCxnSpPr>
                <p:nvPr/>
              </p:nvCxnSpPr>
              <p:spPr bwMode="auto">
                <a:xfrm>
                  <a:off x="6009" y="1300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4" name="AutoShape 93"/>
                <p:cNvCxnSpPr>
                  <a:cxnSpLocks noChangeShapeType="1"/>
                </p:cNvCxnSpPr>
                <p:nvPr/>
              </p:nvCxnSpPr>
              <p:spPr bwMode="auto">
                <a:xfrm flipH="1">
                  <a:off x="5668"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5" name="AutoShape 94"/>
                <p:cNvCxnSpPr>
                  <a:cxnSpLocks noChangeShapeType="1"/>
                </p:cNvCxnSpPr>
                <p:nvPr/>
              </p:nvCxnSpPr>
              <p:spPr bwMode="auto">
                <a:xfrm>
                  <a:off x="6178" y="1249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566" name="AutoShape 95"/>
                <p:cNvCxnSpPr>
                  <a:cxnSpLocks noChangeShapeType="1"/>
                </p:cNvCxnSpPr>
                <p:nvPr/>
              </p:nvCxnSpPr>
              <p:spPr bwMode="auto">
                <a:xfrm>
                  <a:off x="4818" y="12493"/>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grpSp>
            <p:nvGrpSpPr>
              <p:cNvPr id="508" name="Group 96"/>
              <p:cNvGrpSpPr>
                <a:grpSpLocks/>
              </p:cNvGrpSpPr>
              <p:nvPr/>
            </p:nvGrpSpPr>
            <p:grpSpPr bwMode="auto">
              <a:xfrm>
                <a:off x="6417" y="12064"/>
                <a:ext cx="1512" cy="1247"/>
                <a:chOff x="2394" y="11788"/>
                <a:chExt cx="1512" cy="1247"/>
              </a:xfrm>
            </p:grpSpPr>
            <p:cxnSp>
              <p:nvCxnSpPr>
                <p:cNvPr id="529" name="AutoShape 97"/>
                <p:cNvCxnSpPr>
                  <a:cxnSpLocks noChangeShapeType="1"/>
                </p:cNvCxnSpPr>
                <p:nvPr/>
              </p:nvCxnSpPr>
              <p:spPr bwMode="auto">
                <a:xfrm>
                  <a:off x="2394" y="11788"/>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530" name="AutoShape 98"/>
                <p:cNvCxnSpPr>
                  <a:cxnSpLocks noChangeShapeType="1"/>
                </p:cNvCxnSpPr>
                <p:nvPr/>
              </p:nvCxnSpPr>
              <p:spPr bwMode="auto">
                <a:xfrm>
                  <a:off x="2865" y="11788"/>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531" name="Arc 99"/>
                <p:cNvSpPr>
                  <a:spLocks/>
                </p:cNvSpPr>
                <p:nvPr/>
              </p:nvSpPr>
              <p:spPr bwMode="auto">
                <a:xfrm>
                  <a:off x="3229" y="11789"/>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32" name="Arc 100"/>
                <p:cNvSpPr>
                  <a:spLocks/>
                </p:cNvSpPr>
                <p:nvPr/>
              </p:nvSpPr>
              <p:spPr bwMode="auto">
                <a:xfrm flipV="1">
                  <a:off x="3283" y="12385"/>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533" name="AutoShape 101"/>
                <p:cNvCxnSpPr>
                  <a:cxnSpLocks noChangeShapeType="1"/>
                </p:cNvCxnSpPr>
                <p:nvPr/>
              </p:nvCxnSpPr>
              <p:spPr bwMode="auto">
                <a:xfrm>
                  <a:off x="2634" y="13034"/>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534" name="AutoShape 102"/>
                <p:cNvCxnSpPr>
                  <a:cxnSpLocks noChangeShapeType="1"/>
                </p:cNvCxnSpPr>
                <p:nvPr/>
              </p:nvCxnSpPr>
              <p:spPr bwMode="auto">
                <a:xfrm>
                  <a:off x="2394" y="12472"/>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535" name="AutoShape 103"/>
                <p:cNvCxnSpPr>
                  <a:cxnSpLocks noChangeShapeType="1"/>
                </p:cNvCxnSpPr>
                <p:nvPr/>
              </p:nvCxnSpPr>
              <p:spPr bwMode="auto">
                <a:xfrm>
                  <a:off x="2394" y="11788"/>
                  <a:ext cx="0" cy="684"/>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536" name="AutoShape 104"/>
                <p:cNvCxnSpPr>
                  <a:cxnSpLocks noChangeShapeType="1"/>
                </p:cNvCxnSpPr>
                <p:nvPr/>
              </p:nvCxnSpPr>
              <p:spPr bwMode="auto">
                <a:xfrm flipH="1">
                  <a:off x="2634" y="12474"/>
                  <a:ext cx="373" cy="56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nvGrpSpPr>
              <p:cNvPr id="509" name="Group 105"/>
              <p:cNvGrpSpPr>
                <a:grpSpLocks/>
              </p:cNvGrpSpPr>
              <p:nvPr/>
            </p:nvGrpSpPr>
            <p:grpSpPr bwMode="auto">
              <a:xfrm>
                <a:off x="6348" y="11986"/>
                <a:ext cx="1531" cy="1360"/>
                <a:chOff x="2353" y="11731"/>
                <a:chExt cx="1531" cy="1360"/>
              </a:xfrm>
            </p:grpSpPr>
            <p:cxnSp>
              <p:nvCxnSpPr>
                <p:cNvPr id="510" name="AutoShape 106"/>
                <p:cNvCxnSpPr>
                  <a:cxnSpLocks noChangeShapeType="1"/>
                </p:cNvCxnSpPr>
                <p:nvPr/>
              </p:nvCxnSpPr>
              <p:spPr bwMode="auto">
                <a:xfrm>
                  <a:off x="2353" y="11731"/>
                  <a:ext cx="1190" cy="1"/>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1" name="AutoShape 107"/>
                <p:cNvCxnSpPr>
                  <a:cxnSpLocks noChangeShapeType="1"/>
                </p:cNvCxnSpPr>
                <p:nvPr/>
              </p:nvCxnSpPr>
              <p:spPr bwMode="auto">
                <a:xfrm>
                  <a:off x="3543" y="1190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2" name="AutoShape 108"/>
                <p:cNvCxnSpPr>
                  <a:cxnSpLocks noChangeShapeType="1"/>
                </p:cNvCxnSpPr>
                <p:nvPr/>
              </p:nvCxnSpPr>
              <p:spPr bwMode="auto">
                <a:xfrm>
                  <a:off x="3713" y="1207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3" name="AutoShape 109"/>
                <p:cNvCxnSpPr>
                  <a:cxnSpLocks noChangeShapeType="1"/>
                </p:cNvCxnSpPr>
                <p:nvPr/>
              </p:nvCxnSpPr>
              <p:spPr bwMode="auto">
                <a:xfrm flipV="1">
                  <a:off x="2353" y="11731"/>
                  <a:ext cx="0" cy="68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4" name="AutoShape 110"/>
                <p:cNvCxnSpPr>
                  <a:cxnSpLocks noChangeShapeType="1"/>
                </p:cNvCxnSpPr>
                <p:nvPr/>
              </p:nvCxnSpPr>
              <p:spPr bwMode="auto">
                <a:xfrm>
                  <a:off x="2353" y="12411"/>
                  <a:ext cx="68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5" name="AutoShape 111"/>
                <p:cNvCxnSpPr>
                  <a:cxnSpLocks noChangeShapeType="1"/>
                </p:cNvCxnSpPr>
                <p:nvPr/>
              </p:nvCxnSpPr>
              <p:spPr bwMode="auto">
                <a:xfrm flipV="1">
                  <a:off x="3033" y="1241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6" name="AutoShape 112"/>
                <p:cNvCxnSpPr>
                  <a:cxnSpLocks noChangeShapeType="1"/>
                </p:cNvCxnSpPr>
                <p:nvPr/>
              </p:nvCxnSpPr>
              <p:spPr bwMode="auto">
                <a:xfrm flipV="1">
                  <a:off x="2863" y="1258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7" name="AutoShape 113"/>
                <p:cNvCxnSpPr>
                  <a:cxnSpLocks noChangeShapeType="1"/>
                </p:cNvCxnSpPr>
                <p:nvPr/>
              </p:nvCxnSpPr>
              <p:spPr bwMode="auto">
                <a:xfrm flipV="1">
                  <a:off x="269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8" name="AutoShape 114"/>
                <p:cNvCxnSpPr>
                  <a:cxnSpLocks noChangeShapeType="1"/>
                </p:cNvCxnSpPr>
                <p:nvPr/>
              </p:nvCxnSpPr>
              <p:spPr bwMode="auto">
                <a:xfrm>
                  <a:off x="2693" y="13091"/>
                  <a:ext cx="85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19" name="AutoShape 115"/>
                <p:cNvCxnSpPr>
                  <a:cxnSpLocks noChangeShapeType="1"/>
                </p:cNvCxnSpPr>
                <p:nvPr/>
              </p:nvCxnSpPr>
              <p:spPr bwMode="auto">
                <a:xfrm>
                  <a:off x="354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0" name="AutoShape 116"/>
                <p:cNvCxnSpPr>
                  <a:cxnSpLocks noChangeShapeType="1"/>
                </p:cNvCxnSpPr>
                <p:nvPr/>
              </p:nvCxnSpPr>
              <p:spPr bwMode="auto">
                <a:xfrm>
                  <a:off x="3713" y="1275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1" name="AutoShape 117"/>
                <p:cNvCxnSpPr>
                  <a:cxnSpLocks noChangeShapeType="1"/>
                </p:cNvCxnSpPr>
                <p:nvPr/>
              </p:nvCxnSpPr>
              <p:spPr bwMode="auto">
                <a:xfrm flipV="1">
                  <a:off x="3883" y="1207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2" name="AutoShape 118"/>
                <p:cNvCxnSpPr>
                  <a:cxnSpLocks noChangeShapeType="1"/>
                </p:cNvCxnSpPr>
                <p:nvPr/>
              </p:nvCxnSpPr>
              <p:spPr bwMode="auto">
                <a:xfrm>
                  <a:off x="2863" y="1258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3" name="AutoShape 119"/>
                <p:cNvCxnSpPr>
                  <a:cxnSpLocks noChangeShapeType="1"/>
                </p:cNvCxnSpPr>
                <p:nvPr/>
              </p:nvCxnSpPr>
              <p:spPr bwMode="auto">
                <a:xfrm>
                  <a:off x="269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4" name="AutoShape 120"/>
                <p:cNvCxnSpPr>
                  <a:cxnSpLocks noChangeShapeType="1"/>
                </p:cNvCxnSpPr>
                <p:nvPr/>
              </p:nvCxnSpPr>
              <p:spPr bwMode="auto">
                <a:xfrm flipV="1">
                  <a:off x="3543" y="1173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5" name="AutoShape 121"/>
                <p:cNvCxnSpPr>
                  <a:cxnSpLocks noChangeShapeType="1"/>
                </p:cNvCxnSpPr>
                <p:nvPr/>
              </p:nvCxnSpPr>
              <p:spPr bwMode="auto">
                <a:xfrm flipV="1">
                  <a:off x="3713" y="1190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6" name="AutoShape 122"/>
                <p:cNvCxnSpPr>
                  <a:cxnSpLocks noChangeShapeType="1"/>
                </p:cNvCxnSpPr>
                <p:nvPr/>
              </p:nvCxnSpPr>
              <p:spPr bwMode="auto">
                <a:xfrm flipV="1">
                  <a:off x="3713" y="1275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7" name="AutoShape 123"/>
                <p:cNvCxnSpPr>
                  <a:cxnSpLocks noChangeShapeType="1"/>
                </p:cNvCxnSpPr>
                <p:nvPr/>
              </p:nvCxnSpPr>
              <p:spPr bwMode="auto">
                <a:xfrm flipV="1">
                  <a:off x="354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528" name="AutoShape 124"/>
                <p:cNvCxnSpPr>
                  <a:cxnSpLocks noChangeShapeType="1"/>
                </p:cNvCxnSpPr>
                <p:nvPr/>
              </p:nvCxnSpPr>
              <p:spPr bwMode="auto">
                <a:xfrm flipV="1">
                  <a:off x="3883" y="1241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grpSp>
        </p:grpSp>
      </p:grpSp>
      <p:grpSp>
        <p:nvGrpSpPr>
          <p:cNvPr id="567" name="Group 566"/>
          <p:cNvGrpSpPr/>
          <p:nvPr/>
        </p:nvGrpSpPr>
        <p:grpSpPr>
          <a:xfrm>
            <a:off x="1392790" y="2442555"/>
            <a:ext cx="2590800" cy="2593976"/>
            <a:chOff x="1784407" y="2422835"/>
            <a:chExt cx="2590800" cy="2593976"/>
          </a:xfrm>
        </p:grpSpPr>
        <p:sp>
          <p:nvSpPr>
            <p:cNvPr id="568" name="Rectangle 567"/>
            <p:cNvSpPr/>
            <p:nvPr/>
          </p:nvSpPr>
          <p:spPr>
            <a:xfrm>
              <a:off x="1784407" y="2424106"/>
              <a:ext cx="2590800" cy="2592705"/>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9" name="Group 125"/>
            <p:cNvGrpSpPr>
              <a:grpSpLocks noChangeAspect="1"/>
            </p:cNvGrpSpPr>
            <p:nvPr/>
          </p:nvGrpSpPr>
          <p:grpSpPr bwMode="auto">
            <a:xfrm>
              <a:off x="1784407" y="2422835"/>
              <a:ext cx="2590800" cy="2593976"/>
              <a:chOff x="1418" y="14026"/>
              <a:chExt cx="2040" cy="2041"/>
            </a:xfrm>
          </p:grpSpPr>
          <p:sp>
            <p:nvSpPr>
              <p:cNvPr id="571" name="Freeform 126"/>
              <p:cNvSpPr>
                <a:spLocks/>
              </p:cNvSpPr>
              <p:nvPr/>
            </p:nvSpPr>
            <p:spPr bwMode="auto">
              <a:xfrm>
                <a:off x="1418" y="14026"/>
                <a:ext cx="2040" cy="2040"/>
              </a:xfrm>
              <a:custGeom>
                <a:avLst/>
                <a:gdLst>
                  <a:gd name="T0" fmla="*/ 0 w 2040"/>
                  <a:gd name="T1" fmla="*/ 2040 h 2040"/>
                  <a:gd name="T2" fmla="*/ 0 w 2040"/>
                  <a:gd name="T3" fmla="*/ 340 h 2040"/>
                  <a:gd name="T4" fmla="*/ 170 w 2040"/>
                  <a:gd name="T5" fmla="*/ 340 h 2040"/>
                  <a:gd name="T6" fmla="*/ 170 w 2040"/>
                  <a:gd name="T7" fmla="*/ 1190 h 2040"/>
                  <a:gd name="T8" fmla="*/ 680 w 2040"/>
                  <a:gd name="T9" fmla="*/ 1190 h 2040"/>
                  <a:gd name="T10" fmla="*/ 680 w 2040"/>
                  <a:gd name="T11" fmla="*/ 1360 h 2040"/>
                  <a:gd name="T12" fmla="*/ 510 w 2040"/>
                  <a:gd name="T13" fmla="*/ 1360 h 2040"/>
                  <a:gd name="T14" fmla="*/ 510 w 2040"/>
                  <a:gd name="T15" fmla="*/ 1530 h 2040"/>
                  <a:gd name="T16" fmla="*/ 340 w 2040"/>
                  <a:gd name="T17" fmla="*/ 1530 h 2040"/>
                  <a:gd name="T18" fmla="*/ 340 w 2040"/>
                  <a:gd name="T19" fmla="*/ 1700 h 2040"/>
                  <a:gd name="T20" fmla="*/ 1530 w 2040"/>
                  <a:gd name="T21" fmla="*/ 1700 h 2040"/>
                  <a:gd name="T22" fmla="*/ 1530 w 2040"/>
                  <a:gd name="T23" fmla="*/ 1530 h 2040"/>
                  <a:gd name="T24" fmla="*/ 1700 w 2040"/>
                  <a:gd name="T25" fmla="*/ 1530 h 2040"/>
                  <a:gd name="T26" fmla="*/ 1700 w 2040"/>
                  <a:gd name="T27" fmla="*/ 1360 h 2040"/>
                  <a:gd name="T28" fmla="*/ 1870 w 2040"/>
                  <a:gd name="T29" fmla="*/ 1360 h 2040"/>
                  <a:gd name="T30" fmla="*/ 1870 w 2040"/>
                  <a:gd name="T31" fmla="*/ 850 h 2040"/>
                  <a:gd name="T32" fmla="*/ 1700 w 2040"/>
                  <a:gd name="T33" fmla="*/ 850 h 2040"/>
                  <a:gd name="T34" fmla="*/ 1700 w 2040"/>
                  <a:gd name="T35" fmla="*/ 510 h 2040"/>
                  <a:gd name="T36" fmla="*/ 1530 w 2040"/>
                  <a:gd name="T37" fmla="*/ 510 h 2040"/>
                  <a:gd name="T38" fmla="*/ 1530 w 2040"/>
                  <a:gd name="T39" fmla="*/ 340 h 2040"/>
                  <a:gd name="T40" fmla="*/ 0 w 2040"/>
                  <a:gd name="T41" fmla="*/ 340 h 2040"/>
                  <a:gd name="T42" fmla="*/ 0 w 2040"/>
                  <a:gd name="T43" fmla="*/ 0 h 2040"/>
                  <a:gd name="T44" fmla="*/ 2040 w 2040"/>
                  <a:gd name="T45" fmla="*/ 0 h 2040"/>
                  <a:gd name="T46" fmla="*/ 2040 w 2040"/>
                  <a:gd name="T47" fmla="*/ 2040 h 2040"/>
                  <a:gd name="T48" fmla="*/ 0 w 2040"/>
                  <a:gd name="T49" fmla="*/ 2040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0" h="2040">
                    <a:moveTo>
                      <a:pt x="0" y="2040"/>
                    </a:moveTo>
                    <a:lnTo>
                      <a:pt x="0" y="340"/>
                    </a:lnTo>
                    <a:lnTo>
                      <a:pt x="170" y="340"/>
                    </a:lnTo>
                    <a:lnTo>
                      <a:pt x="170" y="1190"/>
                    </a:lnTo>
                    <a:lnTo>
                      <a:pt x="680" y="1190"/>
                    </a:lnTo>
                    <a:lnTo>
                      <a:pt x="680" y="1360"/>
                    </a:lnTo>
                    <a:lnTo>
                      <a:pt x="510" y="1360"/>
                    </a:lnTo>
                    <a:lnTo>
                      <a:pt x="510" y="1530"/>
                    </a:lnTo>
                    <a:lnTo>
                      <a:pt x="340" y="1530"/>
                    </a:lnTo>
                    <a:lnTo>
                      <a:pt x="340" y="1700"/>
                    </a:lnTo>
                    <a:lnTo>
                      <a:pt x="1530" y="1700"/>
                    </a:lnTo>
                    <a:lnTo>
                      <a:pt x="1530" y="1530"/>
                    </a:lnTo>
                    <a:lnTo>
                      <a:pt x="1700" y="1530"/>
                    </a:lnTo>
                    <a:lnTo>
                      <a:pt x="1700" y="1360"/>
                    </a:lnTo>
                    <a:lnTo>
                      <a:pt x="1870" y="1360"/>
                    </a:lnTo>
                    <a:lnTo>
                      <a:pt x="1870" y="850"/>
                    </a:lnTo>
                    <a:lnTo>
                      <a:pt x="1700" y="850"/>
                    </a:lnTo>
                    <a:lnTo>
                      <a:pt x="1700" y="510"/>
                    </a:lnTo>
                    <a:lnTo>
                      <a:pt x="1530" y="510"/>
                    </a:lnTo>
                    <a:lnTo>
                      <a:pt x="1530" y="340"/>
                    </a:lnTo>
                    <a:lnTo>
                      <a:pt x="0" y="340"/>
                    </a:lnTo>
                    <a:lnTo>
                      <a:pt x="0" y="0"/>
                    </a:lnTo>
                    <a:lnTo>
                      <a:pt x="2040" y="0"/>
                    </a:lnTo>
                    <a:lnTo>
                      <a:pt x="2040" y="2040"/>
                    </a:lnTo>
                    <a:lnTo>
                      <a:pt x="0" y="2040"/>
                    </a:lnTo>
                    <a:close/>
                  </a:path>
                </a:pathLst>
              </a:custGeom>
              <a:solidFill>
                <a:srgbClr val="C9FF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72" name="Freeform 127"/>
              <p:cNvSpPr>
                <a:spLocks/>
              </p:cNvSpPr>
              <p:nvPr/>
            </p:nvSpPr>
            <p:spPr bwMode="auto">
              <a:xfrm>
                <a:off x="1588" y="14366"/>
                <a:ext cx="1700" cy="1360"/>
              </a:xfrm>
              <a:custGeom>
                <a:avLst/>
                <a:gdLst>
                  <a:gd name="T0" fmla="*/ 0 w 1700"/>
                  <a:gd name="T1" fmla="*/ 0 h 1360"/>
                  <a:gd name="T2" fmla="*/ 1360 w 1700"/>
                  <a:gd name="T3" fmla="*/ 0 h 1360"/>
                  <a:gd name="T4" fmla="*/ 1360 w 1700"/>
                  <a:gd name="T5" fmla="*/ 170 h 1360"/>
                  <a:gd name="T6" fmla="*/ 1530 w 1700"/>
                  <a:gd name="T7" fmla="*/ 170 h 1360"/>
                  <a:gd name="T8" fmla="*/ 1530 w 1700"/>
                  <a:gd name="T9" fmla="*/ 510 h 1360"/>
                  <a:gd name="T10" fmla="*/ 1700 w 1700"/>
                  <a:gd name="T11" fmla="*/ 510 h 1360"/>
                  <a:gd name="T12" fmla="*/ 1700 w 1700"/>
                  <a:gd name="T13" fmla="*/ 1020 h 1360"/>
                  <a:gd name="T14" fmla="*/ 1530 w 1700"/>
                  <a:gd name="T15" fmla="*/ 1020 h 1360"/>
                  <a:gd name="T16" fmla="*/ 1530 w 1700"/>
                  <a:gd name="T17" fmla="*/ 1190 h 1360"/>
                  <a:gd name="T18" fmla="*/ 1360 w 1700"/>
                  <a:gd name="T19" fmla="*/ 1190 h 1360"/>
                  <a:gd name="T20" fmla="*/ 1360 w 1700"/>
                  <a:gd name="T21" fmla="*/ 1360 h 1360"/>
                  <a:gd name="T22" fmla="*/ 170 w 1700"/>
                  <a:gd name="T23" fmla="*/ 1360 h 1360"/>
                  <a:gd name="T24" fmla="*/ 170 w 1700"/>
                  <a:gd name="T25" fmla="*/ 1190 h 1360"/>
                  <a:gd name="T26" fmla="*/ 340 w 1700"/>
                  <a:gd name="T27" fmla="*/ 1190 h 1360"/>
                  <a:gd name="T28" fmla="*/ 340 w 1700"/>
                  <a:gd name="T29" fmla="*/ 1020 h 1360"/>
                  <a:gd name="T30" fmla="*/ 510 w 1700"/>
                  <a:gd name="T31" fmla="*/ 1020 h 1360"/>
                  <a:gd name="T32" fmla="*/ 510 w 1700"/>
                  <a:gd name="T33" fmla="*/ 850 h 1360"/>
                  <a:gd name="T34" fmla="*/ 0 w 1700"/>
                  <a:gd name="T35" fmla="*/ 850 h 1360"/>
                  <a:gd name="T36" fmla="*/ 0 w 1700"/>
                  <a:gd name="T37" fmla="*/ 170 h 1360"/>
                  <a:gd name="T38" fmla="*/ 170 w 1700"/>
                  <a:gd name="T39" fmla="*/ 170 h 1360"/>
                  <a:gd name="T40" fmla="*/ 170 w 1700"/>
                  <a:gd name="T41" fmla="*/ 680 h 1360"/>
                  <a:gd name="T42" fmla="*/ 850 w 1700"/>
                  <a:gd name="T43" fmla="*/ 680 h 1360"/>
                  <a:gd name="T44" fmla="*/ 850 w 1700"/>
                  <a:gd name="T45" fmla="*/ 850 h 1360"/>
                  <a:gd name="T46" fmla="*/ 680 w 1700"/>
                  <a:gd name="T47" fmla="*/ 850 h 1360"/>
                  <a:gd name="T48" fmla="*/ 680 w 1700"/>
                  <a:gd name="T49" fmla="*/ 1190 h 1360"/>
                  <a:gd name="T50" fmla="*/ 1190 w 1700"/>
                  <a:gd name="T51" fmla="*/ 1190 h 1360"/>
                  <a:gd name="T52" fmla="*/ 1190 w 1700"/>
                  <a:gd name="T53" fmla="*/ 1020 h 1360"/>
                  <a:gd name="T54" fmla="*/ 1360 w 1700"/>
                  <a:gd name="T55" fmla="*/ 1020 h 1360"/>
                  <a:gd name="T56" fmla="*/ 1360 w 1700"/>
                  <a:gd name="T57" fmla="*/ 850 h 1360"/>
                  <a:gd name="T58" fmla="*/ 1530 w 1700"/>
                  <a:gd name="T59" fmla="*/ 850 h 1360"/>
                  <a:gd name="T60" fmla="*/ 1530 w 1700"/>
                  <a:gd name="T61" fmla="*/ 680 h 1360"/>
                  <a:gd name="T62" fmla="*/ 1360 w 1700"/>
                  <a:gd name="T63" fmla="*/ 680 h 1360"/>
                  <a:gd name="T64" fmla="*/ 1360 w 1700"/>
                  <a:gd name="T65" fmla="*/ 340 h 1360"/>
                  <a:gd name="T66" fmla="*/ 1190 w 1700"/>
                  <a:gd name="T67" fmla="*/ 340 h 1360"/>
                  <a:gd name="T68" fmla="*/ 1190 w 1700"/>
                  <a:gd name="T69" fmla="*/ 170 h 1360"/>
                  <a:gd name="T70" fmla="*/ 0 w 1700"/>
                  <a:gd name="T71" fmla="*/ 170 h 1360"/>
                  <a:gd name="T72" fmla="*/ 0 w 1700"/>
                  <a:gd name="T73"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0" h="1360">
                    <a:moveTo>
                      <a:pt x="0" y="0"/>
                    </a:moveTo>
                    <a:lnTo>
                      <a:pt x="1360" y="0"/>
                    </a:lnTo>
                    <a:lnTo>
                      <a:pt x="1360" y="170"/>
                    </a:lnTo>
                    <a:lnTo>
                      <a:pt x="1530" y="170"/>
                    </a:lnTo>
                    <a:lnTo>
                      <a:pt x="1530" y="510"/>
                    </a:lnTo>
                    <a:lnTo>
                      <a:pt x="1700" y="510"/>
                    </a:lnTo>
                    <a:lnTo>
                      <a:pt x="1700" y="1020"/>
                    </a:lnTo>
                    <a:lnTo>
                      <a:pt x="1530" y="1020"/>
                    </a:lnTo>
                    <a:lnTo>
                      <a:pt x="1530" y="1190"/>
                    </a:lnTo>
                    <a:lnTo>
                      <a:pt x="1360" y="1190"/>
                    </a:lnTo>
                    <a:lnTo>
                      <a:pt x="1360" y="1360"/>
                    </a:lnTo>
                    <a:lnTo>
                      <a:pt x="170" y="1360"/>
                    </a:lnTo>
                    <a:lnTo>
                      <a:pt x="170" y="1190"/>
                    </a:lnTo>
                    <a:lnTo>
                      <a:pt x="340" y="1190"/>
                    </a:lnTo>
                    <a:lnTo>
                      <a:pt x="340" y="1020"/>
                    </a:lnTo>
                    <a:lnTo>
                      <a:pt x="510" y="1020"/>
                    </a:lnTo>
                    <a:lnTo>
                      <a:pt x="510" y="850"/>
                    </a:lnTo>
                    <a:lnTo>
                      <a:pt x="0" y="850"/>
                    </a:lnTo>
                    <a:lnTo>
                      <a:pt x="0" y="170"/>
                    </a:lnTo>
                    <a:lnTo>
                      <a:pt x="170" y="170"/>
                    </a:lnTo>
                    <a:lnTo>
                      <a:pt x="170" y="680"/>
                    </a:lnTo>
                    <a:lnTo>
                      <a:pt x="850" y="680"/>
                    </a:lnTo>
                    <a:lnTo>
                      <a:pt x="850" y="850"/>
                    </a:lnTo>
                    <a:lnTo>
                      <a:pt x="680" y="850"/>
                    </a:lnTo>
                    <a:lnTo>
                      <a:pt x="680" y="1190"/>
                    </a:lnTo>
                    <a:lnTo>
                      <a:pt x="1190" y="1190"/>
                    </a:lnTo>
                    <a:lnTo>
                      <a:pt x="1190" y="1020"/>
                    </a:lnTo>
                    <a:lnTo>
                      <a:pt x="1360" y="1020"/>
                    </a:lnTo>
                    <a:lnTo>
                      <a:pt x="1360" y="850"/>
                    </a:lnTo>
                    <a:lnTo>
                      <a:pt x="1530" y="850"/>
                    </a:lnTo>
                    <a:lnTo>
                      <a:pt x="1530" y="680"/>
                    </a:lnTo>
                    <a:lnTo>
                      <a:pt x="1360" y="680"/>
                    </a:lnTo>
                    <a:lnTo>
                      <a:pt x="1360" y="340"/>
                    </a:lnTo>
                    <a:lnTo>
                      <a:pt x="1190" y="340"/>
                    </a:lnTo>
                    <a:lnTo>
                      <a:pt x="1190" y="170"/>
                    </a:lnTo>
                    <a:lnTo>
                      <a:pt x="0" y="170"/>
                    </a:lnTo>
                    <a:lnTo>
                      <a:pt x="0" y="0"/>
                    </a:lnTo>
                    <a:close/>
                  </a:path>
                </a:pathLst>
              </a:custGeom>
              <a:solidFill>
                <a:srgbClr val="E5B8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573" name="Group 128"/>
              <p:cNvGrpSpPr>
                <a:grpSpLocks/>
              </p:cNvGrpSpPr>
              <p:nvPr/>
            </p:nvGrpSpPr>
            <p:grpSpPr bwMode="auto">
              <a:xfrm>
                <a:off x="1418" y="14026"/>
                <a:ext cx="2040" cy="2041"/>
                <a:chOff x="4818" y="11646"/>
                <a:chExt cx="2040" cy="2041"/>
              </a:xfrm>
            </p:grpSpPr>
            <p:sp>
              <p:nvSpPr>
                <p:cNvPr id="606" name="AutoShape 129"/>
                <p:cNvSpPr>
                  <a:spLocks noChangeShapeType="1"/>
                </p:cNvSpPr>
                <p:nvPr/>
              </p:nvSpPr>
              <p:spPr bwMode="auto">
                <a:xfrm>
                  <a:off x="481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7" name="AutoShape 130"/>
                <p:cNvSpPr>
                  <a:spLocks noChangeShapeType="1"/>
                </p:cNvSpPr>
                <p:nvPr/>
              </p:nvSpPr>
              <p:spPr bwMode="auto">
                <a:xfrm>
                  <a:off x="549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8" name="AutoShape 131"/>
                <p:cNvSpPr>
                  <a:spLocks noChangeShapeType="1"/>
                </p:cNvSpPr>
                <p:nvPr/>
              </p:nvSpPr>
              <p:spPr bwMode="auto">
                <a:xfrm>
                  <a:off x="617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9" name="AutoShape 132"/>
                <p:cNvSpPr>
                  <a:spLocks noChangeShapeType="1"/>
                </p:cNvSpPr>
                <p:nvPr/>
              </p:nvSpPr>
              <p:spPr bwMode="auto">
                <a:xfrm>
                  <a:off x="685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0" name="AutoShape 133"/>
                <p:cNvSpPr>
                  <a:spLocks noChangeShapeType="1"/>
                </p:cNvSpPr>
                <p:nvPr/>
              </p:nvSpPr>
              <p:spPr bwMode="auto">
                <a:xfrm>
                  <a:off x="4818" y="11647"/>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1" name="AutoShape 134"/>
                <p:cNvSpPr>
                  <a:spLocks noChangeShapeType="1"/>
                </p:cNvSpPr>
                <p:nvPr/>
              </p:nvSpPr>
              <p:spPr bwMode="auto">
                <a:xfrm>
                  <a:off x="4818" y="1232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2" name="AutoShape 135"/>
                <p:cNvSpPr>
                  <a:spLocks noChangeShapeType="1"/>
                </p:cNvSpPr>
                <p:nvPr/>
              </p:nvSpPr>
              <p:spPr bwMode="auto">
                <a:xfrm>
                  <a:off x="4818" y="1300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3" name="AutoShape 136"/>
                <p:cNvSpPr>
                  <a:spLocks noChangeShapeType="1"/>
                </p:cNvSpPr>
                <p:nvPr/>
              </p:nvSpPr>
              <p:spPr bwMode="auto">
                <a:xfrm>
                  <a:off x="4818" y="136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4" name="AutoShape 137"/>
                <p:cNvSpPr>
                  <a:spLocks noChangeShapeType="1"/>
                </p:cNvSpPr>
                <p:nvPr/>
              </p:nvSpPr>
              <p:spPr bwMode="auto">
                <a:xfrm>
                  <a:off x="515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5" name="AutoShape 138"/>
                <p:cNvSpPr>
                  <a:spLocks noChangeShapeType="1"/>
                </p:cNvSpPr>
                <p:nvPr/>
              </p:nvSpPr>
              <p:spPr bwMode="auto">
                <a:xfrm>
                  <a:off x="583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6" name="AutoShape 139"/>
                <p:cNvSpPr>
                  <a:spLocks noChangeShapeType="1"/>
                </p:cNvSpPr>
                <p:nvPr/>
              </p:nvSpPr>
              <p:spPr bwMode="auto">
                <a:xfrm>
                  <a:off x="651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7" name="AutoShape 140"/>
                <p:cNvSpPr>
                  <a:spLocks noChangeShapeType="1"/>
                </p:cNvSpPr>
                <p:nvPr/>
              </p:nvSpPr>
              <p:spPr bwMode="auto">
                <a:xfrm>
                  <a:off x="4818" y="119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8" name="AutoShape 141"/>
                <p:cNvSpPr>
                  <a:spLocks noChangeShapeType="1"/>
                </p:cNvSpPr>
                <p:nvPr/>
              </p:nvSpPr>
              <p:spPr bwMode="auto">
                <a:xfrm>
                  <a:off x="4818" y="12663"/>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9" name="AutoShape 142"/>
                <p:cNvSpPr>
                  <a:spLocks noChangeShapeType="1"/>
                </p:cNvSpPr>
                <p:nvPr/>
              </p:nvSpPr>
              <p:spPr bwMode="auto">
                <a:xfrm>
                  <a:off x="4818" y="1334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0" name="AutoShape 143"/>
                <p:cNvSpPr>
                  <a:spLocks noChangeShapeType="1"/>
                </p:cNvSpPr>
                <p:nvPr/>
              </p:nvSpPr>
              <p:spPr bwMode="auto">
                <a:xfrm>
                  <a:off x="4818" y="12156"/>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1" name="AutoShape 144"/>
                <p:cNvSpPr>
                  <a:spLocks noChangeShapeType="1"/>
                </p:cNvSpPr>
                <p:nvPr/>
              </p:nvSpPr>
              <p:spPr bwMode="auto">
                <a:xfrm>
                  <a:off x="5158" y="13176"/>
                  <a:ext cx="136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2" name="AutoShape 145"/>
                <p:cNvSpPr>
                  <a:spLocks noChangeShapeType="1"/>
                </p:cNvSpPr>
                <p:nvPr/>
              </p:nvSpPr>
              <p:spPr bwMode="auto">
                <a:xfrm>
                  <a:off x="4818" y="12836"/>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3" name="AutoShape 146"/>
                <p:cNvSpPr>
                  <a:spLocks noChangeShapeType="1"/>
                </p:cNvSpPr>
                <p:nvPr/>
              </p:nvSpPr>
              <p:spPr bwMode="auto">
                <a:xfrm>
                  <a:off x="6178" y="1283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4" name="AutoShape 147"/>
                <p:cNvSpPr>
                  <a:spLocks noChangeShapeType="1"/>
                </p:cNvSpPr>
                <p:nvPr/>
              </p:nvSpPr>
              <p:spPr bwMode="auto">
                <a:xfrm>
                  <a:off x="4988" y="11986"/>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5" name="AutoShape 148"/>
                <p:cNvSpPr>
                  <a:spLocks noChangeShapeType="1"/>
                </p:cNvSpPr>
                <p:nvPr/>
              </p:nvSpPr>
              <p:spPr bwMode="auto">
                <a:xfrm flipH="1">
                  <a:off x="5327"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6" name="AutoShape 149"/>
                <p:cNvSpPr>
                  <a:spLocks noChangeShapeType="1"/>
                </p:cNvSpPr>
                <p:nvPr/>
              </p:nvSpPr>
              <p:spPr bwMode="auto">
                <a:xfrm>
                  <a:off x="5327"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7" name="AutoShape 150"/>
                <p:cNvSpPr>
                  <a:spLocks noChangeShapeType="1"/>
                </p:cNvSpPr>
                <p:nvPr/>
              </p:nvSpPr>
              <p:spPr bwMode="auto">
                <a:xfrm>
                  <a:off x="5668"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8" name="AutoShape 151"/>
                <p:cNvSpPr>
                  <a:spLocks noChangeShapeType="1"/>
                </p:cNvSpPr>
                <p:nvPr/>
              </p:nvSpPr>
              <p:spPr bwMode="auto">
                <a:xfrm>
                  <a:off x="600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29" name="AutoShape 152"/>
                <p:cNvSpPr>
                  <a:spLocks noChangeShapeType="1"/>
                </p:cNvSpPr>
                <p:nvPr/>
              </p:nvSpPr>
              <p:spPr bwMode="auto">
                <a:xfrm>
                  <a:off x="634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0" name="AutoShape 153"/>
                <p:cNvSpPr>
                  <a:spLocks noChangeShapeType="1"/>
                </p:cNvSpPr>
                <p:nvPr/>
              </p:nvSpPr>
              <p:spPr bwMode="auto">
                <a:xfrm>
                  <a:off x="6348" y="12329"/>
                  <a:ext cx="1" cy="101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1" name="AutoShape 154"/>
                <p:cNvSpPr>
                  <a:spLocks noChangeShapeType="1"/>
                </p:cNvSpPr>
                <p:nvPr/>
              </p:nvSpPr>
              <p:spPr bwMode="auto">
                <a:xfrm>
                  <a:off x="6688" y="12329"/>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2" name="AutoShape 155"/>
                <p:cNvSpPr>
                  <a:spLocks noChangeShapeType="1"/>
                </p:cNvSpPr>
                <p:nvPr/>
              </p:nvSpPr>
              <p:spPr bwMode="auto">
                <a:xfrm>
                  <a:off x="6009" y="1300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3" name="AutoShape 156"/>
                <p:cNvSpPr>
                  <a:spLocks noChangeShapeType="1"/>
                </p:cNvSpPr>
                <p:nvPr/>
              </p:nvSpPr>
              <p:spPr bwMode="auto">
                <a:xfrm flipH="1">
                  <a:off x="5668"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4" name="AutoShape 157"/>
                <p:cNvSpPr>
                  <a:spLocks noChangeShapeType="1"/>
                </p:cNvSpPr>
                <p:nvPr/>
              </p:nvSpPr>
              <p:spPr bwMode="auto">
                <a:xfrm>
                  <a:off x="6178" y="1249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5" name="AutoShape 158"/>
                <p:cNvSpPr>
                  <a:spLocks noChangeShapeType="1"/>
                </p:cNvSpPr>
                <p:nvPr/>
              </p:nvSpPr>
              <p:spPr bwMode="auto">
                <a:xfrm>
                  <a:off x="4818" y="12493"/>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grpSp>
            <p:nvGrpSpPr>
              <p:cNvPr id="574" name="Group 159"/>
              <p:cNvGrpSpPr>
                <a:grpSpLocks/>
              </p:cNvGrpSpPr>
              <p:nvPr/>
            </p:nvGrpSpPr>
            <p:grpSpPr bwMode="auto">
              <a:xfrm>
                <a:off x="1658" y="14438"/>
                <a:ext cx="1512" cy="1247"/>
                <a:chOff x="2412" y="11803"/>
                <a:chExt cx="1512" cy="1247"/>
              </a:xfrm>
            </p:grpSpPr>
            <p:sp>
              <p:nvSpPr>
                <p:cNvPr id="598" name="AutoShape 160"/>
                <p:cNvSpPr>
                  <a:spLocks noChangeShapeType="1"/>
                </p:cNvSpPr>
                <p:nvPr/>
              </p:nvSpPr>
              <p:spPr bwMode="auto">
                <a:xfrm>
                  <a:off x="2412" y="11803"/>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9" name="AutoShape 161"/>
                <p:cNvSpPr>
                  <a:spLocks noChangeShapeType="1"/>
                </p:cNvSpPr>
                <p:nvPr/>
              </p:nvSpPr>
              <p:spPr bwMode="auto">
                <a:xfrm>
                  <a:off x="2883" y="11803"/>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0" name="Arc 162"/>
                <p:cNvSpPr>
                  <a:spLocks/>
                </p:cNvSpPr>
                <p:nvPr/>
              </p:nvSpPr>
              <p:spPr bwMode="auto">
                <a:xfrm>
                  <a:off x="3247" y="11804"/>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1" name="Arc 163"/>
                <p:cNvSpPr>
                  <a:spLocks/>
                </p:cNvSpPr>
                <p:nvPr/>
              </p:nvSpPr>
              <p:spPr bwMode="auto">
                <a:xfrm flipV="1">
                  <a:off x="3301" y="12400"/>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2" name="AutoShape 164"/>
                <p:cNvSpPr>
                  <a:spLocks noChangeShapeType="1"/>
                </p:cNvSpPr>
                <p:nvPr/>
              </p:nvSpPr>
              <p:spPr bwMode="auto">
                <a:xfrm>
                  <a:off x="2652" y="13049"/>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3" name="AutoShape 165"/>
                <p:cNvSpPr>
                  <a:spLocks noChangeShapeType="1"/>
                </p:cNvSpPr>
                <p:nvPr/>
              </p:nvSpPr>
              <p:spPr bwMode="auto">
                <a:xfrm>
                  <a:off x="2412" y="12487"/>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4" name="AutoShape 166"/>
                <p:cNvSpPr>
                  <a:spLocks noChangeShapeType="1"/>
                </p:cNvSpPr>
                <p:nvPr/>
              </p:nvSpPr>
              <p:spPr bwMode="auto">
                <a:xfrm>
                  <a:off x="2412" y="11803"/>
                  <a:ext cx="0" cy="684"/>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5" name="AutoShape 167"/>
                <p:cNvSpPr>
                  <a:spLocks noChangeShapeType="1"/>
                </p:cNvSpPr>
                <p:nvPr/>
              </p:nvSpPr>
              <p:spPr bwMode="auto">
                <a:xfrm flipH="1">
                  <a:off x="2652" y="12489"/>
                  <a:ext cx="373" cy="56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grpSp>
            <p:nvGrpSpPr>
              <p:cNvPr id="575" name="Group 168"/>
              <p:cNvGrpSpPr>
                <a:grpSpLocks/>
              </p:cNvGrpSpPr>
              <p:nvPr/>
            </p:nvGrpSpPr>
            <p:grpSpPr bwMode="auto">
              <a:xfrm>
                <a:off x="1588" y="14366"/>
                <a:ext cx="1531" cy="1360"/>
                <a:chOff x="2353" y="11731"/>
                <a:chExt cx="1531" cy="1360"/>
              </a:xfrm>
            </p:grpSpPr>
            <p:sp>
              <p:nvSpPr>
                <p:cNvPr id="579" name="AutoShape 169"/>
                <p:cNvSpPr>
                  <a:spLocks noChangeShapeType="1"/>
                </p:cNvSpPr>
                <p:nvPr/>
              </p:nvSpPr>
              <p:spPr bwMode="auto">
                <a:xfrm>
                  <a:off x="2353" y="11731"/>
                  <a:ext cx="1190" cy="1"/>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0" name="AutoShape 170"/>
                <p:cNvSpPr>
                  <a:spLocks noChangeShapeType="1"/>
                </p:cNvSpPr>
                <p:nvPr/>
              </p:nvSpPr>
              <p:spPr bwMode="auto">
                <a:xfrm>
                  <a:off x="3543" y="1190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1" name="AutoShape 171"/>
                <p:cNvSpPr>
                  <a:spLocks noChangeShapeType="1"/>
                </p:cNvSpPr>
                <p:nvPr/>
              </p:nvSpPr>
              <p:spPr bwMode="auto">
                <a:xfrm>
                  <a:off x="3713" y="1207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2" name="AutoShape 172"/>
                <p:cNvSpPr>
                  <a:spLocks noChangeShapeType="1"/>
                </p:cNvSpPr>
                <p:nvPr/>
              </p:nvSpPr>
              <p:spPr bwMode="auto">
                <a:xfrm flipV="1">
                  <a:off x="2353" y="11731"/>
                  <a:ext cx="0" cy="68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3" name="AutoShape 173"/>
                <p:cNvSpPr>
                  <a:spLocks noChangeShapeType="1"/>
                </p:cNvSpPr>
                <p:nvPr/>
              </p:nvSpPr>
              <p:spPr bwMode="auto">
                <a:xfrm>
                  <a:off x="2353" y="12411"/>
                  <a:ext cx="68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4" name="AutoShape 174"/>
                <p:cNvSpPr>
                  <a:spLocks noChangeShapeType="1"/>
                </p:cNvSpPr>
                <p:nvPr/>
              </p:nvSpPr>
              <p:spPr bwMode="auto">
                <a:xfrm flipV="1">
                  <a:off x="3033" y="1241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5" name="AutoShape 175"/>
                <p:cNvSpPr>
                  <a:spLocks noChangeShapeType="1"/>
                </p:cNvSpPr>
                <p:nvPr/>
              </p:nvSpPr>
              <p:spPr bwMode="auto">
                <a:xfrm flipV="1">
                  <a:off x="2863" y="1258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6" name="AutoShape 176"/>
                <p:cNvSpPr>
                  <a:spLocks noChangeShapeType="1"/>
                </p:cNvSpPr>
                <p:nvPr/>
              </p:nvSpPr>
              <p:spPr bwMode="auto">
                <a:xfrm flipV="1">
                  <a:off x="269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7" name="AutoShape 177"/>
                <p:cNvSpPr>
                  <a:spLocks noChangeShapeType="1"/>
                </p:cNvSpPr>
                <p:nvPr/>
              </p:nvSpPr>
              <p:spPr bwMode="auto">
                <a:xfrm>
                  <a:off x="2693" y="13091"/>
                  <a:ext cx="85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8" name="AutoShape 178"/>
                <p:cNvSpPr>
                  <a:spLocks noChangeShapeType="1"/>
                </p:cNvSpPr>
                <p:nvPr/>
              </p:nvSpPr>
              <p:spPr bwMode="auto">
                <a:xfrm>
                  <a:off x="354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9" name="AutoShape 179"/>
                <p:cNvSpPr>
                  <a:spLocks noChangeShapeType="1"/>
                </p:cNvSpPr>
                <p:nvPr/>
              </p:nvSpPr>
              <p:spPr bwMode="auto">
                <a:xfrm>
                  <a:off x="3713" y="1275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0" name="AutoShape 180"/>
                <p:cNvSpPr>
                  <a:spLocks noChangeShapeType="1"/>
                </p:cNvSpPr>
                <p:nvPr/>
              </p:nvSpPr>
              <p:spPr bwMode="auto">
                <a:xfrm flipV="1">
                  <a:off x="3883" y="1207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1" name="AutoShape 181"/>
                <p:cNvSpPr>
                  <a:spLocks noChangeShapeType="1"/>
                </p:cNvSpPr>
                <p:nvPr/>
              </p:nvSpPr>
              <p:spPr bwMode="auto">
                <a:xfrm>
                  <a:off x="2863" y="1258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2" name="AutoShape 182"/>
                <p:cNvSpPr>
                  <a:spLocks noChangeShapeType="1"/>
                </p:cNvSpPr>
                <p:nvPr/>
              </p:nvSpPr>
              <p:spPr bwMode="auto">
                <a:xfrm>
                  <a:off x="269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3" name="AutoShape 183"/>
                <p:cNvSpPr>
                  <a:spLocks noChangeShapeType="1"/>
                </p:cNvSpPr>
                <p:nvPr/>
              </p:nvSpPr>
              <p:spPr bwMode="auto">
                <a:xfrm flipV="1">
                  <a:off x="3543" y="1173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4" name="AutoShape 184"/>
                <p:cNvSpPr>
                  <a:spLocks noChangeShapeType="1"/>
                </p:cNvSpPr>
                <p:nvPr/>
              </p:nvSpPr>
              <p:spPr bwMode="auto">
                <a:xfrm flipV="1">
                  <a:off x="3713" y="1190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5" name="AutoShape 185"/>
                <p:cNvSpPr>
                  <a:spLocks noChangeShapeType="1"/>
                </p:cNvSpPr>
                <p:nvPr/>
              </p:nvSpPr>
              <p:spPr bwMode="auto">
                <a:xfrm flipV="1">
                  <a:off x="3713" y="1275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6" name="AutoShape 186"/>
                <p:cNvSpPr>
                  <a:spLocks noChangeShapeType="1"/>
                </p:cNvSpPr>
                <p:nvPr/>
              </p:nvSpPr>
              <p:spPr bwMode="auto">
                <a:xfrm flipV="1">
                  <a:off x="354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7" name="AutoShape 187"/>
                <p:cNvSpPr>
                  <a:spLocks noChangeShapeType="1"/>
                </p:cNvSpPr>
                <p:nvPr/>
              </p:nvSpPr>
              <p:spPr bwMode="auto">
                <a:xfrm flipV="1">
                  <a:off x="3883" y="1241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grpSp>
            <p:nvGrpSpPr>
              <p:cNvPr id="576" name="Group 188"/>
              <p:cNvGrpSpPr>
                <a:grpSpLocks/>
              </p:cNvGrpSpPr>
              <p:nvPr/>
            </p:nvGrpSpPr>
            <p:grpSpPr bwMode="auto">
              <a:xfrm>
                <a:off x="1418" y="14026"/>
                <a:ext cx="1589" cy="457"/>
                <a:chOff x="6204" y="14026"/>
                <a:chExt cx="1589" cy="457"/>
              </a:xfrm>
            </p:grpSpPr>
            <p:sp>
              <p:nvSpPr>
                <p:cNvPr id="577" name="AutoShape 189"/>
                <p:cNvSpPr>
                  <a:spLocks noChangeArrowheads="1"/>
                </p:cNvSpPr>
                <p:nvPr/>
              </p:nvSpPr>
              <p:spPr bwMode="auto">
                <a:xfrm>
                  <a:off x="7708" y="14198"/>
                  <a:ext cx="85" cy="85"/>
                </a:xfrm>
                <a:prstGeom prst="flowChartOr">
                  <a:avLst/>
                </a:pr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78" name="Text Box 2"/>
                <p:cNvSpPr txBox="1">
                  <a:spLocks noChangeArrowheads="1"/>
                </p:cNvSpPr>
                <p:nvPr/>
              </p:nvSpPr>
              <p:spPr bwMode="auto">
                <a:xfrm>
                  <a:off x="6204" y="14026"/>
                  <a:ext cx="1022"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altLang="en-US" b="0" i="0" u="none" strike="noStrike" cap="none" normalizeH="0" baseline="0" dirty="0" smtClean="0">
                      <a:ln>
                        <a:noFill/>
                      </a:ln>
                      <a:solidFill>
                        <a:schemeClr val="tx1"/>
                      </a:solidFill>
                      <a:effectLst/>
                      <a:latin typeface="Calibri" pitchFamily="34" charset="0"/>
                      <a:cs typeface="Arial" pitchFamily="34" charset="0"/>
                    </a:rPr>
                    <a:t>keep point</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570" name="Arc 569"/>
            <p:cNvSpPr/>
            <p:nvPr/>
          </p:nvSpPr>
          <p:spPr>
            <a:xfrm>
              <a:off x="2245442" y="2619542"/>
              <a:ext cx="1534693" cy="316463"/>
            </a:xfrm>
            <a:prstGeom prst="arc">
              <a:avLst>
                <a:gd name="adj1" fmla="val 16200000"/>
                <a:gd name="adj2" fmla="val 21126779"/>
              </a:avLst>
            </a:prstGeom>
            <a:ln>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 name="Group 7"/>
          <p:cNvGrpSpPr/>
          <p:nvPr/>
        </p:nvGrpSpPr>
        <p:grpSpPr>
          <a:xfrm>
            <a:off x="1392790" y="2444143"/>
            <a:ext cx="2590800" cy="2590800"/>
            <a:chOff x="1392790" y="2444143"/>
            <a:chExt cx="2590800" cy="2590800"/>
          </a:xfrm>
        </p:grpSpPr>
        <p:grpSp>
          <p:nvGrpSpPr>
            <p:cNvPr id="636" name="Group 635"/>
            <p:cNvGrpSpPr/>
            <p:nvPr/>
          </p:nvGrpSpPr>
          <p:grpSpPr>
            <a:xfrm>
              <a:off x="1392790" y="2444143"/>
              <a:ext cx="2590800" cy="2590800"/>
              <a:chOff x="2267744" y="2661521"/>
              <a:chExt cx="2590800" cy="2590800"/>
            </a:xfrm>
          </p:grpSpPr>
          <p:sp>
            <p:nvSpPr>
              <p:cNvPr id="637" name="Rectangle 636"/>
              <p:cNvSpPr/>
              <p:nvPr/>
            </p:nvSpPr>
            <p:spPr>
              <a:xfrm>
                <a:off x="2267744" y="2661521"/>
                <a:ext cx="2590800" cy="2589531"/>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8" name="Group 191"/>
              <p:cNvGrpSpPr>
                <a:grpSpLocks noChangeAspect="1"/>
              </p:cNvGrpSpPr>
              <p:nvPr/>
            </p:nvGrpSpPr>
            <p:grpSpPr bwMode="auto">
              <a:xfrm>
                <a:off x="2267744" y="2661521"/>
                <a:ext cx="2590800" cy="2590800"/>
                <a:chOff x="4903" y="11815"/>
                <a:chExt cx="2040" cy="2041"/>
              </a:xfrm>
            </p:grpSpPr>
            <p:sp>
              <p:nvSpPr>
                <p:cNvPr id="639" name="Rectangle 192"/>
                <p:cNvSpPr>
                  <a:spLocks noChangeArrowheads="1"/>
                </p:cNvSpPr>
                <p:nvPr/>
              </p:nvSpPr>
              <p:spPr bwMode="auto">
                <a:xfrm>
                  <a:off x="5583" y="12836"/>
                  <a:ext cx="170" cy="170"/>
                </a:xfrm>
                <a:prstGeom prst="rect">
                  <a:avLst/>
                </a:prstGeom>
                <a:solidFill>
                  <a:srgbClr val="E5B8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0" name="Freeform 193"/>
                <p:cNvSpPr>
                  <a:spLocks/>
                </p:cNvSpPr>
                <p:nvPr/>
              </p:nvSpPr>
              <p:spPr bwMode="auto">
                <a:xfrm>
                  <a:off x="4903" y="11816"/>
                  <a:ext cx="2040" cy="2040"/>
                </a:xfrm>
                <a:custGeom>
                  <a:avLst/>
                  <a:gdLst>
                    <a:gd name="T0" fmla="*/ 0 w 2040"/>
                    <a:gd name="T1" fmla="*/ 0 h 2040"/>
                    <a:gd name="T2" fmla="*/ 2040 w 2040"/>
                    <a:gd name="T3" fmla="*/ 0 h 2040"/>
                    <a:gd name="T4" fmla="*/ 2040 w 2040"/>
                    <a:gd name="T5" fmla="*/ 2040 h 2040"/>
                    <a:gd name="T6" fmla="*/ 0 w 2040"/>
                    <a:gd name="T7" fmla="*/ 2040 h 2040"/>
                    <a:gd name="T8" fmla="*/ 0 w 2040"/>
                    <a:gd name="T9" fmla="*/ 340 h 2040"/>
                    <a:gd name="T10" fmla="*/ 170 w 2040"/>
                    <a:gd name="T11" fmla="*/ 340 h 2040"/>
                    <a:gd name="T12" fmla="*/ 170 w 2040"/>
                    <a:gd name="T13" fmla="*/ 1020 h 2040"/>
                    <a:gd name="T14" fmla="*/ 680 w 2040"/>
                    <a:gd name="T15" fmla="*/ 1020 h 2040"/>
                    <a:gd name="T16" fmla="*/ 680 w 2040"/>
                    <a:gd name="T17" fmla="*/ 1530 h 2040"/>
                    <a:gd name="T18" fmla="*/ 510 w 2040"/>
                    <a:gd name="T19" fmla="*/ 1530 h 2040"/>
                    <a:gd name="T20" fmla="*/ 510 w 2040"/>
                    <a:gd name="T21" fmla="*/ 1700 h 2040"/>
                    <a:gd name="T22" fmla="*/ 1360 w 2040"/>
                    <a:gd name="T23" fmla="*/ 1700 h 2040"/>
                    <a:gd name="T24" fmla="*/ 1360 w 2040"/>
                    <a:gd name="T25" fmla="*/ 1530 h 2040"/>
                    <a:gd name="T26" fmla="*/ 1530 w 2040"/>
                    <a:gd name="T27" fmla="*/ 1530 h 2040"/>
                    <a:gd name="T28" fmla="*/ 1530 w 2040"/>
                    <a:gd name="T29" fmla="*/ 1360 h 2040"/>
                    <a:gd name="T30" fmla="*/ 1700 w 2040"/>
                    <a:gd name="T31" fmla="*/ 1360 h 2040"/>
                    <a:gd name="T32" fmla="*/ 1700 w 2040"/>
                    <a:gd name="T33" fmla="*/ 680 h 2040"/>
                    <a:gd name="T34" fmla="*/ 1530 w 2040"/>
                    <a:gd name="T35" fmla="*/ 680 h 2040"/>
                    <a:gd name="T36" fmla="*/ 1530 w 2040"/>
                    <a:gd name="T37" fmla="*/ 510 h 2040"/>
                    <a:gd name="T38" fmla="*/ 1360 w 2040"/>
                    <a:gd name="T39" fmla="*/ 510 h 2040"/>
                    <a:gd name="T40" fmla="*/ 1360 w 2040"/>
                    <a:gd name="T41" fmla="*/ 340 h 2040"/>
                    <a:gd name="T42" fmla="*/ 0 w 2040"/>
                    <a:gd name="T43" fmla="*/ 340 h 2040"/>
                    <a:gd name="T44" fmla="*/ 0 w 2040"/>
                    <a:gd name="T45" fmla="*/ 0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40" h="2040">
                      <a:moveTo>
                        <a:pt x="0" y="0"/>
                      </a:moveTo>
                      <a:lnTo>
                        <a:pt x="2040" y="0"/>
                      </a:lnTo>
                      <a:lnTo>
                        <a:pt x="2040" y="2040"/>
                      </a:lnTo>
                      <a:lnTo>
                        <a:pt x="0" y="2040"/>
                      </a:lnTo>
                      <a:lnTo>
                        <a:pt x="0" y="340"/>
                      </a:lnTo>
                      <a:lnTo>
                        <a:pt x="170" y="340"/>
                      </a:lnTo>
                      <a:lnTo>
                        <a:pt x="170" y="1020"/>
                      </a:lnTo>
                      <a:lnTo>
                        <a:pt x="680" y="1020"/>
                      </a:lnTo>
                      <a:lnTo>
                        <a:pt x="680" y="1530"/>
                      </a:lnTo>
                      <a:lnTo>
                        <a:pt x="510" y="1530"/>
                      </a:lnTo>
                      <a:lnTo>
                        <a:pt x="510" y="1700"/>
                      </a:lnTo>
                      <a:lnTo>
                        <a:pt x="1360" y="1700"/>
                      </a:lnTo>
                      <a:lnTo>
                        <a:pt x="1360" y="1530"/>
                      </a:lnTo>
                      <a:lnTo>
                        <a:pt x="1530" y="1530"/>
                      </a:lnTo>
                      <a:lnTo>
                        <a:pt x="1530" y="1360"/>
                      </a:lnTo>
                      <a:lnTo>
                        <a:pt x="1700" y="1360"/>
                      </a:lnTo>
                      <a:lnTo>
                        <a:pt x="1700" y="680"/>
                      </a:lnTo>
                      <a:lnTo>
                        <a:pt x="1530" y="680"/>
                      </a:lnTo>
                      <a:lnTo>
                        <a:pt x="1530" y="510"/>
                      </a:lnTo>
                      <a:lnTo>
                        <a:pt x="1360" y="510"/>
                      </a:lnTo>
                      <a:lnTo>
                        <a:pt x="1360" y="340"/>
                      </a:lnTo>
                      <a:lnTo>
                        <a:pt x="0" y="340"/>
                      </a:lnTo>
                      <a:lnTo>
                        <a:pt x="0" y="0"/>
                      </a:lnTo>
                      <a:close/>
                    </a:path>
                  </a:pathLst>
                </a:custGeom>
                <a:solidFill>
                  <a:srgbClr val="C9FF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1" name="Freeform 194"/>
                <p:cNvSpPr>
                  <a:spLocks/>
                </p:cNvSpPr>
                <p:nvPr/>
              </p:nvSpPr>
              <p:spPr bwMode="auto">
                <a:xfrm>
                  <a:off x="5073" y="12155"/>
                  <a:ext cx="1530" cy="680"/>
                </a:xfrm>
                <a:custGeom>
                  <a:avLst/>
                  <a:gdLst>
                    <a:gd name="T0" fmla="*/ 0 w 1530"/>
                    <a:gd name="T1" fmla="*/ 0 h 680"/>
                    <a:gd name="T2" fmla="*/ 1190 w 1530"/>
                    <a:gd name="T3" fmla="*/ 0 h 680"/>
                    <a:gd name="T4" fmla="*/ 1190 w 1530"/>
                    <a:gd name="T5" fmla="*/ 170 h 680"/>
                    <a:gd name="T6" fmla="*/ 1360 w 1530"/>
                    <a:gd name="T7" fmla="*/ 170 h 680"/>
                    <a:gd name="T8" fmla="*/ 1360 w 1530"/>
                    <a:gd name="T9" fmla="*/ 340 h 680"/>
                    <a:gd name="T10" fmla="*/ 1530 w 1530"/>
                    <a:gd name="T11" fmla="*/ 340 h 680"/>
                    <a:gd name="T12" fmla="*/ 1530 w 1530"/>
                    <a:gd name="T13" fmla="*/ 680 h 680"/>
                    <a:gd name="T14" fmla="*/ 1360 w 1530"/>
                    <a:gd name="T15" fmla="*/ 680 h 680"/>
                    <a:gd name="T16" fmla="*/ 1360 w 1530"/>
                    <a:gd name="T17" fmla="*/ 340 h 680"/>
                    <a:gd name="T18" fmla="*/ 1190 w 1530"/>
                    <a:gd name="T19" fmla="*/ 340 h 680"/>
                    <a:gd name="T20" fmla="*/ 1190 w 1530"/>
                    <a:gd name="T21" fmla="*/ 170 h 680"/>
                    <a:gd name="T22" fmla="*/ 170 w 1530"/>
                    <a:gd name="T23" fmla="*/ 170 h 680"/>
                    <a:gd name="T24" fmla="*/ 170 w 1530"/>
                    <a:gd name="T25" fmla="*/ 680 h 680"/>
                    <a:gd name="T26" fmla="*/ 0 w 1530"/>
                    <a:gd name="T27" fmla="*/ 680 h 680"/>
                    <a:gd name="T28" fmla="*/ 0 w 1530"/>
                    <a:gd name="T29" fmla="*/ 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0" h="680">
                      <a:moveTo>
                        <a:pt x="0" y="0"/>
                      </a:moveTo>
                      <a:lnTo>
                        <a:pt x="1190" y="0"/>
                      </a:lnTo>
                      <a:lnTo>
                        <a:pt x="1190" y="170"/>
                      </a:lnTo>
                      <a:lnTo>
                        <a:pt x="1360" y="170"/>
                      </a:lnTo>
                      <a:lnTo>
                        <a:pt x="1360" y="340"/>
                      </a:lnTo>
                      <a:lnTo>
                        <a:pt x="1530" y="340"/>
                      </a:lnTo>
                      <a:lnTo>
                        <a:pt x="1530" y="680"/>
                      </a:lnTo>
                      <a:lnTo>
                        <a:pt x="1360" y="680"/>
                      </a:lnTo>
                      <a:lnTo>
                        <a:pt x="1360" y="340"/>
                      </a:lnTo>
                      <a:lnTo>
                        <a:pt x="1190" y="340"/>
                      </a:lnTo>
                      <a:lnTo>
                        <a:pt x="1190" y="170"/>
                      </a:lnTo>
                      <a:lnTo>
                        <a:pt x="170" y="170"/>
                      </a:lnTo>
                      <a:lnTo>
                        <a:pt x="170" y="680"/>
                      </a:lnTo>
                      <a:lnTo>
                        <a:pt x="0" y="680"/>
                      </a:lnTo>
                      <a:lnTo>
                        <a:pt x="0" y="0"/>
                      </a:lnTo>
                      <a:close/>
                    </a:path>
                  </a:pathLst>
                </a:custGeom>
                <a:solidFill>
                  <a:srgbClr val="E5B8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2" name="Freeform 195"/>
                <p:cNvSpPr>
                  <a:spLocks/>
                </p:cNvSpPr>
                <p:nvPr/>
              </p:nvSpPr>
              <p:spPr bwMode="auto">
                <a:xfrm>
                  <a:off x="5413" y="12835"/>
                  <a:ext cx="1190" cy="680"/>
                </a:xfrm>
                <a:custGeom>
                  <a:avLst/>
                  <a:gdLst>
                    <a:gd name="T0" fmla="*/ 1020 w 1190"/>
                    <a:gd name="T1" fmla="*/ 170 h 680"/>
                    <a:gd name="T2" fmla="*/ 1190 w 1190"/>
                    <a:gd name="T3" fmla="*/ 170 h 680"/>
                    <a:gd name="T4" fmla="*/ 1190 w 1190"/>
                    <a:gd name="T5" fmla="*/ 340 h 680"/>
                    <a:gd name="T6" fmla="*/ 1020 w 1190"/>
                    <a:gd name="T7" fmla="*/ 340 h 680"/>
                    <a:gd name="T8" fmla="*/ 1020 w 1190"/>
                    <a:gd name="T9" fmla="*/ 510 h 680"/>
                    <a:gd name="T10" fmla="*/ 850 w 1190"/>
                    <a:gd name="T11" fmla="*/ 510 h 680"/>
                    <a:gd name="T12" fmla="*/ 850 w 1190"/>
                    <a:gd name="T13" fmla="*/ 680 h 680"/>
                    <a:gd name="T14" fmla="*/ 0 w 1190"/>
                    <a:gd name="T15" fmla="*/ 680 h 680"/>
                    <a:gd name="T16" fmla="*/ 0 w 1190"/>
                    <a:gd name="T17" fmla="*/ 510 h 680"/>
                    <a:gd name="T18" fmla="*/ 170 w 1190"/>
                    <a:gd name="T19" fmla="*/ 510 h 680"/>
                    <a:gd name="T20" fmla="*/ 170 w 1190"/>
                    <a:gd name="T21" fmla="*/ 170 h 680"/>
                    <a:gd name="T22" fmla="*/ 340 w 1190"/>
                    <a:gd name="T23" fmla="*/ 170 h 680"/>
                    <a:gd name="T24" fmla="*/ 340 w 1190"/>
                    <a:gd name="T25" fmla="*/ 0 h 680"/>
                    <a:gd name="T26" fmla="*/ 510 w 1190"/>
                    <a:gd name="T27" fmla="*/ 0 h 680"/>
                    <a:gd name="T28" fmla="*/ 510 w 1190"/>
                    <a:gd name="T29" fmla="*/ 170 h 680"/>
                    <a:gd name="T30" fmla="*/ 340 w 1190"/>
                    <a:gd name="T31" fmla="*/ 170 h 680"/>
                    <a:gd name="T32" fmla="*/ 340 w 1190"/>
                    <a:gd name="T33" fmla="*/ 510 h 680"/>
                    <a:gd name="T34" fmla="*/ 850 w 1190"/>
                    <a:gd name="T35" fmla="*/ 510 h 680"/>
                    <a:gd name="T36" fmla="*/ 850 w 1190"/>
                    <a:gd name="T37" fmla="*/ 340 h 680"/>
                    <a:gd name="T38" fmla="*/ 1020 w 1190"/>
                    <a:gd name="T39" fmla="*/ 340 h 680"/>
                    <a:gd name="T40" fmla="*/ 1020 w 1190"/>
                    <a:gd name="T41" fmla="*/ 17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0" h="680">
                      <a:moveTo>
                        <a:pt x="1020" y="170"/>
                      </a:moveTo>
                      <a:lnTo>
                        <a:pt x="1190" y="170"/>
                      </a:lnTo>
                      <a:lnTo>
                        <a:pt x="1190" y="340"/>
                      </a:lnTo>
                      <a:lnTo>
                        <a:pt x="1020" y="340"/>
                      </a:lnTo>
                      <a:lnTo>
                        <a:pt x="1020" y="510"/>
                      </a:lnTo>
                      <a:lnTo>
                        <a:pt x="850" y="510"/>
                      </a:lnTo>
                      <a:lnTo>
                        <a:pt x="850" y="680"/>
                      </a:lnTo>
                      <a:lnTo>
                        <a:pt x="0" y="680"/>
                      </a:lnTo>
                      <a:lnTo>
                        <a:pt x="0" y="510"/>
                      </a:lnTo>
                      <a:lnTo>
                        <a:pt x="170" y="510"/>
                      </a:lnTo>
                      <a:lnTo>
                        <a:pt x="170" y="170"/>
                      </a:lnTo>
                      <a:lnTo>
                        <a:pt x="340" y="170"/>
                      </a:lnTo>
                      <a:lnTo>
                        <a:pt x="340" y="0"/>
                      </a:lnTo>
                      <a:lnTo>
                        <a:pt x="510" y="0"/>
                      </a:lnTo>
                      <a:lnTo>
                        <a:pt x="510" y="170"/>
                      </a:lnTo>
                      <a:lnTo>
                        <a:pt x="340" y="170"/>
                      </a:lnTo>
                      <a:lnTo>
                        <a:pt x="340" y="510"/>
                      </a:lnTo>
                      <a:lnTo>
                        <a:pt x="850" y="510"/>
                      </a:lnTo>
                      <a:lnTo>
                        <a:pt x="850" y="340"/>
                      </a:lnTo>
                      <a:lnTo>
                        <a:pt x="1020" y="340"/>
                      </a:lnTo>
                      <a:lnTo>
                        <a:pt x="1020" y="170"/>
                      </a:lnTo>
                      <a:close/>
                    </a:path>
                  </a:pathLst>
                </a:custGeom>
                <a:solidFill>
                  <a:srgbClr val="E5B8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643" name="Group 196"/>
                <p:cNvGrpSpPr>
                  <a:grpSpLocks/>
                </p:cNvGrpSpPr>
                <p:nvPr/>
              </p:nvGrpSpPr>
              <p:grpSpPr bwMode="auto">
                <a:xfrm>
                  <a:off x="4903" y="11815"/>
                  <a:ext cx="2040" cy="2041"/>
                  <a:chOff x="4818" y="11646"/>
                  <a:chExt cx="2040" cy="2041"/>
                </a:xfrm>
              </p:grpSpPr>
              <p:cxnSp>
                <p:nvCxnSpPr>
                  <p:cNvPr id="673" name="AutoShape 197"/>
                  <p:cNvCxnSpPr>
                    <a:cxnSpLocks noChangeShapeType="1"/>
                  </p:cNvCxnSpPr>
                  <p:nvPr/>
                </p:nvCxnSpPr>
                <p:spPr bwMode="auto">
                  <a:xfrm>
                    <a:off x="481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74" name="AutoShape 198"/>
                  <p:cNvCxnSpPr>
                    <a:cxnSpLocks noChangeShapeType="1"/>
                  </p:cNvCxnSpPr>
                  <p:nvPr/>
                </p:nvCxnSpPr>
                <p:spPr bwMode="auto">
                  <a:xfrm>
                    <a:off x="549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75" name="AutoShape 199"/>
                  <p:cNvCxnSpPr>
                    <a:cxnSpLocks noChangeShapeType="1"/>
                  </p:cNvCxnSpPr>
                  <p:nvPr/>
                </p:nvCxnSpPr>
                <p:spPr bwMode="auto">
                  <a:xfrm>
                    <a:off x="617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76" name="AutoShape 200"/>
                  <p:cNvCxnSpPr>
                    <a:cxnSpLocks noChangeShapeType="1"/>
                  </p:cNvCxnSpPr>
                  <p:nvPr/>
                </p:nvCxnSpPr>
                <p:spPr bwMode="auto">
                  <a:xfrm>
                    <a:off x="685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77" name="AutoShape 201"/>
                  <p:cNvCxnSpPr>
                    <a:cxnSpLocks noChangeShapeType="1"/>
                  </p:cNvCxnSpPr>
                  <p:nvPr/>
                </p:nvCxnSpPr>
                <p:spPr bwMode="auto">
                  <a:xfrm>
                    <a:off x="4818" y="11647"/>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78" name="AutoShape 202"/>
                  <p:cNvCxnSpPr>
                    <a:cxnSpLocks noChangeShapeType="1"/>
                  </p:cNvCxnSpPr>
                  <p:nvPr/>
                </p:nvCxnSpPr>
                <p:spPr bwMode="auto">
                  <a:xfrm>
                    <a:off x="4818" y="1232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79" name="AutoShape 203"/>
                  <p:cNvCxnSpPr>
                    <a:cxnSpLocks noChangeShapeType="1"/>
                  </p:cNvCxnSpPr>
                  <p:nvPr/>
                </p:nvCxnSpPr>
                <p:spPr bwMode="auto">
                  <a:xfrm>
                    <a:off x="4818" y="1300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0" name="AutoShape 204"/>
                  <p:cNvCxnSpPr>
                    <a:cxnSpLocks noChangeShapeType="1"/>
                  </p:cNvCxnSpPr>
                  <p:nvPr/>
                </p:nvCxnSpPr>
                <p:spPr bwMode="auto">
                  <a:xfrm>
                    <a:off x="4818" y="136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1" name="AutoShape 205"/>
                  <p:cNvCxnSpPr>
                    <a:cxnSpLocks noChangeShapeType="1"/>
                  </p:cNvCxnSpPr>
                  <p:nvPr/>
                </p:nvCxnSpPr>
                <p:spPr bwMode="auto">
                  <a:xfrm>
                    <a:off x="515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2" name="AutoShape 206"/>
                  <p:cNvCxnSpPr>
                    <a:cxnSpLocks noChangeShapeType="1"/>
                  </p:cNvCxnSpPr>
                  <p:nvPr/>
                </p:nvCxnSpPr>
                <p:spPr bwMode="auto">
                  <a:xfrm>
                    <a:off x="5838" y="11647"/>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3" name="AutoShape 207"/>
                  <p:cNvCxnSpPr>
                    <a:cxnSpLocks noChangeShapeType="1"/>
                  </p:cNvCxnSpPr>
                  <p:nvPr/>
                </p:nvCxnSpPr>
                <p:spPr bwMode="auto">
                  <a:xfrm>
                    <a:off x="6518" y="11646"/>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4" name="AutoShape 208"/>
                  <p:cNvCxnSpPr>
                    <a:cxnSpLocks noChangeShapeType="1"/>
                  </p:cNvCxnSpPr>
                  <p:nvPr/>
                </p:nvCxnSpPr>
                <p:spPr bwMode="auto">
                  <a:xfrm>
                    <a:off x="4818" y="1198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5" name="AutoShape 209"/>
                  <p:cNvCxnSpPr>
                    <a:cxnSpLocks noChangeShapeType="1"/>
                  </p:cNvCxnSpPr>
                  <p:nvPr/>
                </p:nvCxnSpPr>
                <p:spPr bwMode="auto">
                  <a:xfrm>
                    <a:off x="4818" y="12663"/>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6" name="AutoShape 210"/>
                  <p:cNvCxnSpPr>
                    <a:cxnSpLocks noChangeShapeType="1"/>
                  </p:cNvCxnSpPr>
                  <p:nvPr/>
                </p:nvCxnSpPr>
                <p:spPr bwMode="auto">
                  <a:xfrm>
                    <a:off x="4818" y="13346"/>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7" name="AutoShape 211"/>
                  <p:cNvCxnSpPr>
                    <a:cxnSpLocks noChangeShapeType="1"/>
                  </p:cNvCxnSpPr>
                  <p:nvPr/>
                </p:nvCxnSpPr>
                <p:spPr bwMode="auto">
                  <a:xfrm>
                    <a:off x="4818" y="12156"/>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8" name="AutoShape 212"/>
                  <p:cNvCxnSpPr>
                    <a:cxnSpLocks noChangeShapeType="1"/>
                  </p:cNvCxnSpPr>
                  <p:nvPr/>
                </p:nvCxnSpPr>
                <p:spPr bwMode="auto">
                  <a:xfrm>
                    <a:off x="5158" y="13176"/>
                    <a:ext cx="136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89" name="AutoShape 213"/>
                  <p:cNvCxnSpPr>
                    <a:cxnSpLocks noChangeShapeType="1"/>
                  </p:cNvCxnSpPr>
                  <p:nvPr/>
                </p:nvCxnSpPr>
                <p:spPr bwMode="auto">
                  <a:xfrm>
                    <a:off x="4818" y="12836"/>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0" name="AutoShape 214"/>
                  <p:cNvCxnSpPr>
                    <a:cxnSpLocks noChangeShapeType="1"/>
                  </p:cNvCxnSpPr>
                  <p:nvPr/>
                </p:nvCxnSpPr>
                <p:spPr bwMode="auto">
                  <a:xfrm>
                    <a:off x="6178" y="1283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1" name="AutoShape 215"/>
                  <p:cNvCxnSpPr>
                    <a:cxnSpLocks noChangeShapeType="1"/>
                  </p:cNvCxnSpPr>
                  <p:nvPr/>
                </p:nvCxnSpPr>
                <p:spPr bwMode="auto">
                  <a:xfrm>
                    <a:off x="4988" y="11986"/>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2" name="AutoShape 216"/>
                  <p:cNvCxnSpPr>
                    <a:cxnSpLocks noChangeShapeType="1"/>
                  </p:cNvCxnSpPr>
                  <p:nvPr/>
                </p:nvCxnSpPr>
                <p:spPr bwMode="auto">
                  <a:xfrm flipH="1">
                    <a:off x="5327"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3" name="AutoShape 217"/>
                  <p:cNvCxnSpPr>
                    <a:cxnSpLocks noChangeShapeType="1"/>
                  </p:cNvCxnSpPr>
                  <p:nvPr/>
                </p:nvCxnSpPr>
                <p:spPr bwMode="auto">
                  <a:xfrm>
                    <a:off x="5327"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4" name="AutoShape 218"/>
                  <p:cNvCxnSpPr>
                    <a:cxnSpLocks noChangeShapeType="1"/>
                  </p:cNvCxnSpPr>
                  <p:nvPr/>
                </p:nvCxnSpPr>
                <p:spPr bwMode="auto">
                  <a:xfrm>
                    <a:off x="5668" y="1198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5" name="AutoShape 219"/>
                  <p:cNvCxnSpPr>
                    <a:cxnSpLocks noChangeShapeType="1"/>
                  </p:cNvCxnSpPr>
                  <p:nvPr/>
                </p:nvCxnSpPr>
                <p:spPr bwMode="auto">
                  <a:xfrm>
                    <a:off x="600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6" name="AutoShape 220"/>
                  <p:cNvCxnSpPr>
                    <a:cxnSpLocks noChangeShapeType="1"/>
                  </p:cNvCxnSpPr>
                  <p:nvPr/>
                </p:nvCxnSpPr>
                <p:spPr bwMode="auto">
                  <a:xfrm>
                    <a:off x="6348" y="11983"/>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7" name="AutoShape 221"/>
                  <p:cNvCxnSpPr>
                    <a:cxnSpLocks noChangeShapeType="1"/>
                  </p:cNvCxnSpPr>
                  <p:nvPr/>
                </p:nvCxnSpPr>
                <p:spPr bwMode="auto">
                  <a:xfrm>
                    <a:off x="6348" y="12329"/>
                    <a:ext cx="1" cy="101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8" name="AutoShape 222"/>
                  <p:cNvCxnSpPr>
                    <a:cxnSpLocks noChangeShapeType="1"/>
                  </p:cNvCxnSpPr>
                  <p:nvPr/>
                </p:nvCxnSpPr>
                <p:spPr bwMode="auto">
                  <a:xfrm>
                    <a:off x="6688" y="12329"/>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699" name="AutoShape 223"/>
                  <p:cNvCxnSpPr>
                    <a:cxnSpLocks noChangeShapeType="1"/>
                  </p:cNvCxnSpPr>
                  <p:nvPr/>
                </p:nvCxnSpPr>
                <p:spPr bwMode="auto">
                  <a:xfrm>
                    <a:off x="6009" y="13006"/>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00" name="AutoShape 224"/>
                  <p:cNvCxnSpPr>
                    <a:cxnSpLocks noChangeShapeType="1"/>
                  </p:cNvCxnSpPr>
                  <p:nvPr/>
                </p:nvCxnSpPr>
                <p:spPr bwMode="auto">
                  <a:xfrm flipH="1">
                    <a:off x="5668" y="12663"/>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01" name="AutoShape 225"/>
                  <p:cNvCxnSpPr>
                    <a:cxnSpLocks noChangeShapeType="1"/>
                  </p:cNvCxnSpPr>
                  <p:nvPr/>
                </p:nvCxnSpPr>
                <p:spPr bwMode="auto">
                  <a:xfrm>
                    <a:off x="6178" y="12496"/>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02" name="AutoShape 226"/>
                  <p:cNvCxnSpPr>
                    <a:cxnSpLocks noChangeShapeType="1"/>
                  </p:cNvCxnSpPr>
                  <p:nvPr/>
                </p:nvCxnSpPr>
                <p:spPr bwMode="auto">
                  <a:xfrm>
                    <a:off x="4818" y="12493"/>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grpSp>
              <p:nvGrpSpPr>
                <p:cNvPr id="644" name="Group 227"/>
                <p:cNvGrpSpPr>
                  <a:grpSpLocks/>
                </p:cNvGrpSpPr>
                <p:nvPr/>
              </p:nvGrpSpPr>
              <p:grpSpPr bwMode="auto">
                <a:xfrm>
                  <a:off x="5143" y="12230"/>
                  <a:ext cx="1512" cy="1247"/>
                  <a:chOff x="2412" y="11806"/>
                  <a:chExt cx="1512" cy="1247"/>
                </a:xfrm>
              </p:grpSpPr>
              <p:cxnSp>
                <p:nvCxnSpPr>
                  <p:cNvPr id="665" name="AutoShape 228"/>
                  <p:cNvCxnSpPr>
                    <a:cxnSpLocks noChangeShapeType="1"/>
                  </p:cNvCxnSpPr>
                  <p:nvPr/>
                </p:nvCxnSpPr>
                <p:spPr bwMode="auto">
                  <a:xfrm>
                    <a:off x="2412" y="11806"/>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666" name="AutoShape 229"/>
                  <p:cNvCxnSpPr>
                    <a:cxnSpLocks noChangeShapeType="1"/>
                  </p:cNvCxnSpPr>
                  <p:nvPr/>
                </p:nvCxnSpPr>
                <p:spPr bwMode="auto">
                  <a:xfrm>
                    <a:off x="2883" y="11806"/>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667" name="Arc 230"/>
                  <p:cNvSpPr>
                    <a:spLocks/>
                  </p:cNvSpPr>
                  <p:nvPr/>
                </p:nvSpPr>
                <p:spPr bwMode="auto">
                  <a:xfrm>
                    <a:off x="3247" y="11807"/>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68" name="Arc 231"/>
                  <p:cNvSpPr>
                    <a:spLocks/>
                  </p:cNvSpPr>
                  <p:nvPr/>
                </p:nvSpPr>
                <p:spPr bwMode="auto">
                  <a:xfrm flipV="1">
                    <a:off x="3301" y="12403"/>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669" name="AutoShape 232"/>
                  <p:cNvCxnSpPr>
                    <a:cxnSpLocks noChangeShapeType="1"/>
                  </p:cNvCxnSpPr>
                  <p:nvPr/>
                </p:nvCxnSpPr>
                <p:spPr bwMode="auto">
                  <a:xfrm>
                    <a:off x="2652" y="13052"/>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670" name="AutoShape 233"/>
                  <p:cNvCxnSpPr>
                    <a:cxnSpLocks noChangeShapeType="1"/>
                  </p:cNvCxnSpPr>
                  <p:nvPr/>
                </p:nvCxnSpPr>
                <p:spPr bwMode="auto">
                  <a:xfrm>
                    <a:off x="2412" y="12490"/>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671" name="AutoShape 234"/>
                  <p:cNvCxnSpPr>
                    <a:cxnSpLocks noChangeShapeType="1"/>
                  </p:cNvCxnSpPr>
                  <p:nvPr/>
                </p:nvCxnSpPr>
                <p:spPr bwMode="auto">
                  <a:xfrm>
                    <a:off x="2412" y="11806"/>
                    <a:ext cx="0" cy="684"/>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672" name="AutoShape 235"/>
                  <p:cNvCxnSpPr>
                    <a:cxnSpLocks noChangeShapeType="1"/>
                  </p:cNvCxnSpPr>
                  <p:nvPr/>
                </p:nvCxnSpPr>
                <p:spPr bwMode="auto">
                  <a:xfrm flipH="1">
                    <a:off x="2652" y="12492"/>
                    <a:ext cx="373" cy="56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nvGrpSpPr>
                <p:cNvPr id="645" name="Group 236"/>
                <p:cNvGrpSpPr>
                  <a:grpSpLocks/>
                </p:cNvGrpSpPr>
                <p:nvPr/>
              </p:nvGrpSpPr>
              <p:grpSpPr bwMode="auto">
                <a:xfrm>
                  <a:off x="5073" y="12155"/>
                  <a:ext cx="1531" cy="1360"/>
                  <a:chOff x="2353" y="11731"/>
                  <a:chExt cx="1531" cy="1360"/>
                </a:xfrm>
              </p:grpSpPr>
              <p:cxnSp>
                <p:nvCxnSpPr>
                  <p:cNvPr id="646" name="AutoShape 237"/>
                  <p:cNvCxnSpPr>
                    <a:cxnSpLocks noChangeShapeType="1"/>
                  </p:cNvCxnSpPr>
                  <p:nvPr/>
                </p:nvCxnSpPr>
                <p:spPr bwMode="auto">
                  <a:xfrm>
                    <a:off x="2353" y="11731"/>
                    <a:ext cx="1190" cy="1"/>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47" name="AutoShape 238"/>
                  <p:cNvCxnSpPr>
                    <a:cxnSpLocks noChangeShapeType="1"/>
                  </p:cNvCxnSpPr>
                  <p:nvPr/>
                </p:nvCxnSpPr>
                <p:spPr bwMode="auto">
                  <a:xfrm>
                    <a:off x="3543" y="1190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48" name="AutoShape 239"/>
                  <p:cNvCxnSpPr>
                    <a:cxnSpLocks noChangeShapeType="1"/>
                  </p:cNvCxnSpPr>
                  <p:nvPr/>
                </p:nvCxnSpPr>
                <p:spPr bwMode="auto">
                  <a:xfrm>
                    <a:off x="3713" y="1207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49" name="AutoShape 240"/>
                  <p:cNvCxnSpPr>
                    <a:cxnSpLocks noChangeShapeType="1"/>
                  </p:cNvCxnSpPr>
                  <p:nvPr/>
                </p:nvCxnSpPr>
                <p:spPr bwMode="auto">
                  <a:xfrm flipV="1">
                    <a:off x="2353" y="11731"/>
                    <a:ext cx="0" cy="68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0" name="AutoShape 241"/>
                  <p:cNvCxnSpPr>
                    <a:cxnSpLocks noChangeShapeType="1"/>
                  </p:cNvCxnSpPr>
                  <p:nvPr/>
                </p:nvCxnSpPr>
                <p:spPr bwMode="auto">
                  <a:xfrm>
                    <a:off x="2353" y="12411"/>
                    <a:ext cx="68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1" name="AutoShape 242"/>
                  <p:cNvCxnSpPr>
                    <a:cxnSpLocks noChangeShapeType="1"/>
                  </p:cNvCxnSpPr>
                  <p:nvPr/>
                </p:nvCxnSpPr>
                <p:spPr bwMode="auto">
                  <a:xfrm flipV="1">
                    <a:off x="3033" y="1241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2" name="AutoShape 243"/>
                  <p:cNvCxnSpPr>
                    <a:cxnSpLocks noChangeShapeType="1"/>
                  </p:cNvCxnSpPr>
                  <p:nvPr/>
                </p:nvCxnSpPr>
                <p:spPr bwMode="auto">
                  <a:xfrm flipV="1">
                    <a:off x="2863" y="1258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3" name="AutoShape 244"/>
                  <p:cNvCxnSpPr>
                    <a:cxnSpLocks noChangeShapeType="1"/>
                  </p:cNvCxnSpPr>
                  <p:nvPr/>
                </p:nvCxnSpPr>
                <p:spPr bwMode="auto">
                  <a:xfrm flipV="1">
                    <a:off x="269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4" name="AutoShape 245"/>
                  <p:cNvCxnSpPr>
                    <a:cxnSpLocks noChangeShapeType="1"/>
                  </p:cNvCxnSpPr>
                  <p:nvPr/>
                </p:nvCxnSpPr>
                <p:spPr bwMode="auto">
                  <a:xfrm>
                    <a:off x="2693" y="13091"/>
                    <a:ext cx="85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5" name="AutoShape 246"/>
                  <p:cNvCxnSpPr>
                    <a:cxnSpLocks noChangeShapeType="1"/>
                  </p:cNvCxnSpPr>
                  <p:nvPr/>
                </p:nvCxnSpPr>
                <p:spPr bwMode="auto">
                  <a:xfrm>
                    <a:off x="354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6" name="AutoShape 247"/>
                  <p:cNvCxnSpPr>
                    <a:cxnSpLocks noChangeShapeType="1"/>
                  </p:cNvCxnSpPr>
                  <p:nvPr/>
                </p:nvCxnSpPr>
                <p:spPr bwMode="auto">
                  <a:xfrm>
                    <a:off x="3713" y="1275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7" name="AutoShape 248"/>
                  <p:cNvCxnSpPr>
                    <a:cxnSpLocks noChangeShapeType="1"/>
                  </p:cNvCxnSpPr>
                  <p:nvPr/>
                </p:nvCxnSpPr>
                <p:spPr bwMode="auto">
                  <a:xfrm flipV="1">
                    <a:off x="3883" y="1207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8" name="AutoShape 249"/>
                  <p:cNvCxnSpPr>
                    <a:cxnSpLocks noChangeShapeType="1"/>
                  </p:cNvCxnSpPr>
                  <p:nvPr/>
                </p:nvCxnSpPr>
                <p:spPr bwMode="auto">
                  <a:xfrm>
                    <a:off x="2863" y="1258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59" name="AutoShape 250"/>
                  <p:cNvCxnSpPr>
                    <a:cxnSpLocks noChangeShapeType="1"/>
                  </p:cNvCxnSpPr>
                  <p:nvPr/>
                </p:nvCxnSpPr>
                <p:spPr bwMode="auto">
                  <a:xfrm>
                    <a:off x="269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60" name="AutoShape 251"/>
                  <p:cNvCxnSpPr>
                    <a:cxnSpLocks noChangeShapeType="1"/>
                  </p:cNvCxnSpPr>
                  <p:nvPr/>
                </p:nvCxnSpPr>
                <p:spPr bwMode="auto">
                  <a:xfrm flipV="1">
                    <a:off x="3543" y="1173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61" name="AutoShape 252"/>
                  <p:cNvCxnSpPr>
                    <a:cxnSpLocks noChangeShapeType="1"/>
                  </p:cNvCxnSpPr>
                  <p:nvPr/>
                </p:nvCxnSpPr>
                <p:spPr bwMode="auto">
                  <a:xfrm flipV="1">
                    <a:off x="3713" y="1190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62" name="AutoShape 253"/>
                  <p:cNvCxnSpPr>
                    <a:cxnSpLocks noChangeShapeType="1"/>
                  </p:cNvCxnSpPr>
                  <p:nvPr/>
                </p:nvCxnSpPr>
                <p:spPr bwMode="auto">
                  <a:xfrm flipV="1">
                    <a:off x="3713" y="1275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63" name="AutoShape 254"/>
                  <p:cNvCxnSpPr>
                    <a:cxnSpLocks noChangeShapeType="1"/>
                  </p:cNvCxnSpPr>
                  <p:nvPr/>
                </p:nvCxnSpPr>
                <p:spPr bwMode="auto">
                  <a:xfrm flipV="1">
                    <a:off x="354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664" name="AutoShape 255"/>
                  <p:cNvCxnSpPr>
                    <a:cxnSpLocks noChangeShapeType="1"/>
                  </p:cNvCxnSpPr>
                  <p:nvPr/>
                </p:nvCxnSpPr>
                <p:spPr bwMode="auto">
                  <a:xfrm flipV="1">
                    <a:off x="3883" y="1241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grpSp>
          </p:grpSp>
        </p:grpSp>
        <p:cxnSp>
          <p:nvCxnSpPr>
            <p:cNvPr id="7" name="Straight Connector 6"/>
            <p:cNvCxnSpPr/>
            <p:nvPr/>
          </p:nvCxnSpPr>
          <p:spPr>
            <a:xfrm>
              <a:off x="3554965" y="3513172"/>
              <a:ext cx="0" cy="22827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22" name="TextBox 21"/>
          <p:cNvSpPr txBox="1"/>
          <p:nvPr/>
        </p:nvSpPr>
        <p:spPr>
          <a:xfrm>
            <a:off x="4932040" y="2204864"/>
            <a:ext cx="3600400" cy="3247043"/>
          </a:xfrm>
          <a:prstGeom prst="rect">
            <a:avLst/>
          </a:prstGeom>
          <a:noFill/>
        </p:spPr>
        <p:txBody>
          <a:bodyPr wrap="square" rtlCol="0">
            <a:spAutoFit/>
          </a:bodyPr>
          <a:lstStyle/>
          <a:p>
            <a:pPr marL="342900" indent="-342900">
              <a:spcAft>
                <a:spcPts val="600"/>
              </a:spcAft>
              <a:buAutoNum type="alphaLcParenR"/>
            </a:pPr>
            <a:r>
              <a:rPr lang="en-GB" dirty="0" smtClean="0"/>
              <a:t>Geometry with gaps and refined mesh</a:t>
            </a:r>
          </a:p>
          <a:p>
            <a:pPr marL="342900" indent="-342900">
              <a:spcAft>
                <a:spcPts val="600"/>
              </a:spcAft>
              <a:buAutoNum type="alphaLcParenR"/>
            </a:pPr>
            <a:r>
              <a:rPr lang="en-GB" dirty="0" smtClean="0"/>
              <a:t>Boundary faces (green)</a:t>
            </a:r>
          </a:p>
          <a:p>
            <a:pPr marL="342900" indent="-342900">
              <a:spcAft>
                <a:spcPts val="600"/>
              </a:spcAft>
              <a:buAutoNum type="alphaLcParenR"/>
            </a:pPr>
            <a:r>
              <a:rPr lang="en-GB" dirty="0" smtClean="0"/>
              <a:t>Intersecting cells (red)</a:t>
            </a:r>
          </a:p>
          <a:p>
            <a:pPr marL="342900" indent="-342900">
              <a:spcAft>
                <a:spcPts val="600"/>
              </a:spcAft>
              <a:buAutoNum type="alphaLcParenR"/>
            </a:pPr>
            <a:r>
              <a:rPr lang="en-GB" dirty="0" smtClean="0"/>
              <a:t>Cells connected to keep point (green)</a:t>
            </a:r>
          </a:p>
          <a:p>
            <a:pPr marL="342900" indent="-342900">
              <a:spcAft>
                <a:spcPts val="600"/>
              </a:spcAft>
              <a:buAutoNum type="alphaLcParenR"/>
            </a:pPr>
            <a:r>
              <a:rPr lang="en-GB" dirty="0" smtClean="0"/>
              <a:t>Re-assignment of intersecting cells to keep region</a:t>
            </a:r>
          </a:p>
          <a:p>
            <a:pPr marL="342900" indent="-342900">
              <a:spcAft>
                <a:spcPts val="600"/>
              </a:spcAft>
              <a:buAutoNum type="alphaLcParenR"/>
            </a:pPr>
            <a:r>
              <a:rPr lang="en-GB" dirty="0" smtClean="0"/>
              <a:t>Mesh corresponding to fluid domain</a:t>
            </a:r>
            <a:endParaRPr lang="en-GB" dirty="0"/>
          </a:p>
        </p:txBody>
      </p:sp>
      <p:grpSp>
        <p:nvGrpSpPr>
          <p:cNvPr id="6" name="Group 5"/>
          <p:cNvGrpSpPr/>
          <p:nvPr/>
        </p:nvGrpSpPr>
        <p:grpSpPr>
          <a:xfrm>
            <a:off x="1389615" y="2440968"/>
            <a:ext cx="2597150" cy="2626358"/>
            <a:chOff x="1389615" y="2440968"/>
            <a:chExt cx="2597150" cy="2626358"/>
          </a:xfrm>
        </p:grpSpPr>
        <p:grpSp>
          <p:nvGrpSpPr>
            <p:cNvPr id="703" name="Group 702"/>
            <p:cNvGrpSpPr/>
            <p:nvPr/>
          </p:nvGrpSpPr>
          <p:grpSpPr>
            <a:xfrm>
              <a:off x="1389615" y="2440968"/>
              <a:ext cx="2597150" cy="2626358"/>
              <a:chOff x="3087795" y="2596081"/>
              <a:chExt cx="2597150" cy="2626358"/>
            </a:xfrm>
          </p:grpSpPr>
          <p:sp>
            <p:nvSpPr>
              <p:cNvPr id="704" name="Rectangle 703"/>
              <p:cNvSpPr/>
              <p:nvPr/>
            </p:nvSpPr>
            <p:spPr>
              <a:xfrm>
                <a:off x="3090335" y="2629103"/>
                <a:ext cx="2590800" cy="2593336"/>
              </a:xfrm>
              <a:prstGeom prst="rect">
                <a:avLst/>
              </a:prstGeom>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05" name="Group 256"/>
              <p:cNvGrpSpPr>
                <a:grpSpLocks noChangeAspect="1"/>
              </p:cNvGrpSpPr>
              <p:nvPr/>
            </p:nvGrpSpPr>
            <p:grpSpPr bwMode="auto">
              <a:xfrm>
                <a:off x="3087795" y="2596081"/>
                <a:ext cx="2597150" cy="2597150"/>
                <a:chOff x="7793" y="11822"/>
                <a:chExt cx="2045" cy="2043"/>
              </a:xfrm>
            </p:grpSpPr>
            <p:grpSp>
              <p:nvGrpSpPr>
                <p:cNvPr id="706" name="Group 257"/>
                <p:cNvGrpSpPr>
                  <a:grpSpLocks/>
                </p:cNvGrpSpPr>
                <p:nvPr/>
              </p:nvGrpSpPr>
              <p:grpSpPr bwMode="auto">
                <a:xfrm>
                  <a:off x="8039" y="12240"/>
                  <a:ext cx="1512" cy="1247"/>
                  <a:chOff x="2424" y="11809"/>
                  <a:chExt cx="1512" cy="1247"/>
                </a:xfrm>
              </p:grpSpPr>
              <p:cxnSp>
                <p:nvCxnSpPr>
                  <p:cNvPr id="743" name="AutoShape 258"/>
                  <p:cNvCxnSpPr>
                    <a:cxnSpLocks noChangeShapeType="1"/>
                  </p:cNvCxnSpPr>
                  <p:nvPr/>
                </p:nvCxnSpPr>
                <p:spPr bwMode="auto">
                  <a:xfrm>
                    <a:off x="2424" y="11809"/>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44" name="AutoShape 259"/>
                  <p:cNvCxnSpPr>
                    <a:cxnSpLocks noChangeShapeType="1"/>
                  </p:cNvCxnSpPr>
                  <p:nvPr/>
                </p:nvCxnSpPr>
                <p:spPr bwMode="auto">
                  <a:xfrm>
                    <a:off x="2895" y="11809"/>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745" name="Arc 260"/>
                  <p:cNvSpPr>
                    <a:spLocks/>
                  </p:cNvSpPr>
                  <p:nvPr/>
                </p:nvSpPr>
                <p:spPr bwMode="auto">
                  <a:xfrm>
                    <a:off x="3259" y="11810"/>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46" name="Arc 261"/>
                  <p:cNvSpPr>
                    <a:spLocks/>
                  </p:cNvSpPr>
                  <p:nvPr/>
                </p:nvSpPr>
                <p:spPr bwMode="auto">
                  <a:xfrm flipV="1">
                    <a:off x="3313" y="12406"/>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747" name="AutoShape 262"/>
                  <p:cNvCxnSpPr>
                    <a:cxnSpLocks noChangeShapeType="1"/>
                  </p:cNvCxnSpPr>
                  <p:nvPr/>
                </p:nvCxnSpPr>
                <p:spPr bwMode="auto">
                  <a:xfrm>
                    <a:off x="2664" y="13055"/>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48" name="AutoShape 263"/>
                  <p:cNvCxnSpPr>
                    <a:cxnSpLocks noChangeShapeType="1"/>
                  </p:cNvCxnSpPr>
                  <p:nvPr/>
                </p:nvCxnSpPr>
                <p:spPr bwMode="auto">
                  <a:xfrm>
                    <a:off x="2424" y="12493"/>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49" name="AutoShape 264"/>
                  <p:cNvCxnSpPr>
                    <a:cxnSpLocks noChangeShapeType="1"/>
                  </p:cNvCxnSpPr>
                  <p:nvPr/>
                </p:nvCxnSpPr>
                <p:spPr bwMode="auto">
                  <a:xfrm>
                    <a:off x="2424" y="11809"/>
                    <a:ext cx="0" cy="684"/>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750" name="AutoShape 265"/>
                  <p:cNvCxnSpPr>
                    <a:cxnSpLocks noChangeShapeType="1"/>
                  </p:cNvCxnSpPr>
                  <p:nvPr/>
                </p:nvCxnSpPr>
                <p:spPr bwMode="auto">
                  <a:xfrm flipH="1">
                    <a:off x="2664" y="12495"/>
                    <a:ext cx="373" cy="56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grpSp>
              <p:nvGrpSpPr>
                <p:cNvPr id="707" name="Group 266"/>
                <p:cNvGrpSpPr>
                  <a:grpSpLocks/>
                </p:cNvGrpSpPr>
                <p:nvPr/>
              </p:nvGrpSpPr>
              <p:grpSpPr bwMode="auto">
                <a:xfrm>
                  <a:off x="7793" y="11822"/>
                  <a:ext cx="2045" cy="2043"/>
                  <a:chOff x="7793" y="11822"/>
                  <a:chExt cx="2045" cy="2043"/>
                </a:xfrm>
              </p:grpSpPr>
              <p:cxnSp>
                <p:nvCxnSpPr>
                  <p:cNvPr id="708" name="AutoShape 267"/>
                  <p:cNvCxnSpPr>
                    <a:cxnSpLocks noChangeShapeType="1"/>
                  </p:cNvCxnSpPr>
                  <p:nvPr/>
                </p:nvCxnSpPr>
                <p:spPr bwMode="auto">
                  <a:xfrm>
                    <a:off x="7798" y="11825"/>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09" name="AutoShape 268"/>
                  <p:cNvCxnSpPr>
                    <a:cxnSpLocks noChangeShapeType="1"/>
                  </p:cNvCxnSpPr>
                  <p:nvPr/>
                </p:nvCxnSpPr>
                <p:spPr bwMode="auto">
                  <a:xfrm>
                    <a:off x="8473" y="13522"/>
                    <a:ext cx="6"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0" name="AutoShape 269"/>
                  <p:cNvCxnSpPr>
                    <a:cxnSpLocks noChangeShapeType="1"/>
                  </p:cNvCxnSpPr>
                  <p:nvPr/>
                </p:nvCxnSpPr>
                <p:spPr bwMode="auto">
                  <a:xfrm>
                    <a:off x="9153" y="13352"/>
                    <a:ext cx="6" cy="51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1" name="AutoShape 270"/>
                  <p:cNvCxnSpPr>
                    <a:cxnSpLocks noChangeShapeType="1"/>
                  </p:cNvCxnSpPr>
                  <p:nvPr/>
                </p:nvCxnSpPr>
                <p:spPr bwMode="auto">
                  <a:xfrm>
                    <a:off x="9838" y="11824"/>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2" name="AutoShape 271"/>
                  <p:cNvCxnSpPr>
                    <a:cxnSpLocks noChangeShapeType="1"/>
                  </p:cNvCxnSpPr>
                  <p:nvPr/>
                </p:nvCxnSpPr>
                <p:spPr bwMode="auto">
                  <a:xfrm>
                    <a:off x="7798" y="11825"/>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3" name="AutoShape 272"/>
                  <p:cNvCxnSpPr>
                    <a:cxnSpLocks noChangeShapeType="1"/>
                  </p:cNvCxnSpPr>
                  <p:nvPr/>
                </p:nvCxnSpPr>
                <p:spPr bwMode="auto">
                  <a:xfrm>
                    <a:off x="9323" y="12502"/>
                    <a:ext cx="515"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4" name="AutoShape 273"/>
                  <p:cNvCxnSpPr>
                    <a:cxnSpLocks noChangeShapeType="1"/>
                  </p:cNvCxnSpPr>
                  <p:nvPr/>
                </p:nvCxnSpPr>
                <p:spPr bwMode="auto">
                  <a:xfrm flipV="1">
                    <a:off x="7798" y="13182"/>
                    <a:ext cx="675" cy="2"/>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5" name="AutoShape 274"/>
                  <p:cNvCxnSpPr>
                    <a:cxnSpLocks noChangeShapeType="1"/>
                  </p:cNvCxnSpPr>
                  <p:nvPr/>
                </p:nvCxnSpPr>
                <p:spPr bwMode="auto">
                  <a:xfrm>
                    <a:off x="7798" y="13864"/>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6" name="AutoShape 275"/>
                  <p:cNvCxnSpPr>
                    <a:cxnSpLocks noChangeShapeType="1"/>
                  </p:cNvCxnSpPr>
                  <p:nvPr/>
                </p:nvCxnSpPr>
                <p:spPr bwMode="auto">
                  <a:xfrm>
                    <a:off x="8133" y="12842"/>
                    <a:ext cx="6" cy="102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7" name="AutoShape 276"/>
                  <p:cNvCxnSpPr>
                    <a:cxnSpLocks noChangeShapeType="1"/>
                  </p:cNvCxnSpPr>
                  <p:nvPr/>
                </p:nvCxnSpPr>
                <p:spPr bwMode="auto">
                  <a:xfrm>
                    <a:off x="8813" y="13522"/>
                    <a:ext cx="6"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8" name="AutoShape 277"/>
                  <p:cNvCxnSpPr>
                    <a:cxnSpLocks noChangeShapeType="1"/>
                  </p:cNvCxnSpPr>
                  <p:nvPr/>
                </p:nvCxnSpPr>
                <p:spPr bwMode="auto">
                  <a:xfrm>
                    <a:off x="9498" y="11824"/>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19" name="AutoShape 278"/>
                  <p:cNvCxnSpPr>
                    <a:cxnSpLocks noChangeShapeType="1"/>
                  </p:cNvCxnSpPr>
                  <p:nvPr/>
                </p:nvCxnSpPr>
                <p:spPr bwMode="auto">
                  <a:xfrm>
                    <a:off x="7798" y="12164"/>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0" name="AutoShape 279"/>
                  <p:cNvCxnSpPr>
                    <a:cxnSpLocks noChangeShapeType="1"/>
                  </p:cNvCxnSpPr>
                  <p:nvPr/>
                </p:nvCxnSpPr>
                <p:spPr bwMode="auto">
                  <a:xfrm flipV="1">
                    <a:off x="7798" y="12836"/>
                    <a:ext cx="675" cy="5"/>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1" name="AutoShape 280"/>
                  <p:cNvCxnSpPr>
                    <a:cxnSpLocks noChangeShapeType="1"/>
                  </p:cNvCxnSpPr>
                  <p:nvPr/>
                </p:nvCxnSpPr>
                <p:spPr bwMode="auto">
                  <a:xfrm>
                    <a:off x="7798" y="13524"/>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2" name="AutoShape 281"/>
                  <p:cNvCxnSpPr>
                    <a:cxnSpLocks noChangeShapeType="1"/>
                  </p:cNvCxnSpPr>
                  <p:nvPr/>
                </p:nvCxnSpPr>
                <p:spPr bwMode="auto">
                  <a:xfrm flipV="1">
                    <a:off x="7798" y="12332"/>
                    <a:ext cx="165" cy="2"/>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3" name="AutoShape 282"/>
                  <p:cNvCxnSpPr>
                    <a:cxnSpLocks noChangeShapeType="1"/>
                  </p:cNvCxnSpPr>
                  <p:nvPr/>
                </p:nvCxnSpPr>
                <p:spPr bwMode="auto">
                  <a:xfrm flipV="1">
                    <a:off x="8138" y="13352"/>
                    <a:ext cx="335" cy="2"/>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4" name="AutoShape 283"/>
                  <p:cNvCxnSpPr>
                    <a:cxnSpLocks noChangeShapeType="1"/>
                  </p:cNvCxnSpPr>
                  <p:nvPr/>
                </p:nvCxnSpPr>
                <p:spPr bwMode="auto">
                  <a:xfrm flipV="1">
                    <a:off x="7798" y="13006"/>
                    <a:ext cx="675" cy="8"/>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5" name="AutoShape 284"/>
                  <p:cNvCxnSpPr>
                    <a:cxnSpLocks noChangeShapeType="1"/>
                  </p:cNvCxnSpPr>
                  <p:nvPr/>
                </p:nvCxnSpPr>
                <p:spPr bwMode="auto">
                  <a:xfrm>
                    <a:off x="9493" y="13012"/>
                    <a:ext cx="345"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6" name="AutoShape 285"/>
                  <p:cNvCxnSpPr>
                    <a:cxnSpLocks noChangeShapeType="1"/>
                  </p:cNvCxnSpPr>
                  <p:nvPr/>
                </p:nvCxnSpPr>
                <p:spPr bwMode="auto">
                  <a:xfrm>
                    <a:off x="7968" y="12164"/>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7" name="AutoShape 286"/>
                  <p:cNvCxnSpPr>
                    <a:cxnSpLocks noChangeShapeType="1"/>
                  </p:cNvCxnSpPr>
                  <p:nvPr/>
                </p:nvCxnSpPr>
                <p:spPr bwMode="auto">
                  <a:xfrm flipH="1">
                    <a:off x="8307" y="12841"/>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8" name="AutoShape 287"/>
                  <p:cNvCxnSpPr>
                    <a:cxnSpLocks noChangeShapeType="1"/>
                  </p:cNvCxnSpPr>
                  <p:nvPr/>
                </p:nvCxnSpPr>
                <p:spPr bwMode="auto">
                  <a:xfrm>
                    <a:off x="9328" y="12161"/>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29" name="AutoShape 288"/>
                  <p:cNvCxnSpPr>
                    <a:cxnSpLocks noChangeShapeType="1"/>
                  </p:cNvCxnSpPr>
                  <p:nvPr/>
                </p:nvCxnSpPr>
                <p:spPr bwMode="auto">
                  <a:xfrm>
                    <a:off x="9323" y="13182"/>
                    <a:ext cx="6" cy="342"/>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0" name="AutoShape 289"/>
                  <p:cNvCxnSpPr>
                    <a:cxnSpLocks noChangeShapeType="1"/>
                  </p:cNvCxnSpPr>
                  <p:nvPr/>
                </p:nvCxnSpPr>
                <p:spPr bwMode="auto">
                  <a:xfrm>
                    <a:off x="9668" y="12507"/>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1" name="AutoShape 290"/>
                  <p:cNvCxnSpPr>
                    <a:cxnSpLocks noChangeShapeType="1"/>
                  </p:cNvCxnSpPr>
                  <p:nvPr/>
                </p:nvCxnSpPr>
                <p:spPr bwMode="auto">
                  <a:xfrm>
                    <a:off x="9493" y="12672"/>
                    <a:ext cx="345"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2" name="AutoShape 291"/>
                  <p:cNvCxnSpPr>
                    <a:cxnSpLocks noChangeShapeType="1"/>
                  </p:cNvCxnSpPr>
                  <p:nvPr/>
                </p:nvCxnSpPr>
                <p:spPr bwMode="auto">
                  <a:xfrm>
                    <a:off x="7798" y="12671"/>
                    <a:ext cx="165"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3" name="AutoShape 292"/>
                  <p:cNvCxnSpPr>
                    <a:cxnSpLocks noChangeShapeType="1"/>
                  </p:cNvCxnSpPr>
                  <p:nvPr/>
                </p:nvCxnSpPr>
                <p:spPr bwMode="auto">
                  <a:xfrm>
                    <a:off x="9153" y="12332"/>
                    <a:ext cx="335"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4" name="AutoShape 293"/>
                  <p:cNvCxnSpPr>
                    <a:cxnSpLocks noChangeShapeType="1"/>
                  </p:cNvCxnSpPr>
                  <p:nvPr/>
                </p:nvCxnSpPr>
                <p:spPr bwMode="auto">
                  <a:xfrm>
                    <a:off x="7793" y="12502"/>
                    <a:ext cx="165"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5" name="AutoShape 294"/>
                  <p:cNvCxnSpPr>
                    <a:cxnSpLocks noChangeShapeType="1"/>
                  </p:cNvCxnSpPr>
                  <p:nvPr/>
                </p:nvCxnSpPr>
                <p:spPr bwMode="auto">
                  <a:xfrm>
                    <a:off x="8133" y="11822"/>
                    <a:ext cx="6"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6" name="AutoShape 295"/>
                  <p:cNvCxnSpPr>
                    <a:cxnSpLocks noChangeShapeType="1"/>
                  </p:cNvCxnSpPr>
                  <p:nvPr/>
                </p:nvCxnSpPr>
                <p:spPr bwMode="auto">
                  <a:xfrm>
                    <a:off x="8473" y="11822"/>
                    <a:ext cx="6"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7" name="AutoShape 296"/>
                  <p:cNvCxnSpPr>
                    <a:cxnSpLocks noChangeShapeType="1"/>
                  </p:cNvCxnSpPr>
                  <p:nvPr/>
                </p:nvCxnSpPr>
                <p:spPr bwMode="auto">
                  <a:xfrm>
                    <a:off x="8813" y="11822"/>
                    <a:ext cx="6"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8" name="AutoShape 297"/>
                  <p:cNvCxnSpPr>
                    <a:cxnSpLocks noChangeShapeType="1"/>
                  </p:cNvCxnSpPr>
                  <p:nvPr/>
                </p:nvCxnSpPr>
                <p:spPr bwMode="auto">
                  <a:xfrm>
                    <a:off x="9153" y="11822"/>
                    <a:ext cx="0" cy="51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39" name="AutoShape 298"/>
                  <p:cNvCxnSpPr>
                    <a:cxnSpLocks noChangeShapeType="1"/>
                  </p:cNvCxnSpPr>
                  <p:nvPr/>
                </p:nvCxnSpPr>
                <p:spPr bwMode="auto">
                  <a:xfrm>
                    <a:off x="9493" y="12842"/>
                    <a:ext cx="345"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40" name="AutoShape 299"/>
                  <p:cNvCxnSpPr>
                    <a:cxnSpLocks noChangeShapeType="1"/>
                  </p:cNvCxnSpPr>
                  <p:nvPr/>
                </p:nvCxnSpPr>
                <p:spPr bwMode="auto">
                  <a:xfrm>
                    <a:off x="9323" y="13182"/>
                    <a:ext cx="515"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41" name="AutoShape 300"/>
                  <p:cNvCxnSpPr>
                    <a:cxnSpLocks noChangeShapeType="1"/>
                  </p:cNvCxnSpPr>
                  <p:nvPr/>
                </p:nvCxnSpPr>
                <p:spPr bwMode="auto">
                  <a:xfrm>
                    <a:off x="9153" y="13352"/>
                    <a:ext cx="345"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742" name="AutoShape 301"/>
                  <p:cNvCxnSpPr>
                    <a:cxnSpLocks noChangeShapeType="1"/>
                  </p:cNvCxnSpPr>
                  <p:nvPr/>
                </p:nvCxnSpPr>
                <p:spPr bwMode="auto">
                  <a:xfrm flipH="1">
                    <a:off x="8473" y="12842"/>
                    <a:ext cx="1" cy="51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grpSp>
        </p:grpSp>
        <p:grpSp>
          <p:nvGrpSpPr>
            <p:cNvPr id="363" name="Group 362"/>
            <p:cNvGrpSpPr/>
            <p:nvPr/>
          </p:nvGrpSpPr>
          <p:grpSpPr>
            <a:xfrm>
              <a:off x="1608690" y="2874673"/>
              <a:ext cx="1946275" cy="1728470"/>
              <a:chOff x="1608690" y="2874673"/>
              <a:chExt cx="1946275" cy="1728470"/>
            </a:xfrm>
          </p:grpSpPr>
          <p:grpSp>
            <p:nvGrpSpPr>
              <p:cNvPr id="364" name="Group 43"/>
              <p:cNvGrpSpPr>
                <a:grpSpLocks/>
              </p:cNvGrpSpPr>
              <p:nvPr/>
            </p:nvGrpSpPr>
            <p:grpSpPr bwMode="auto">
              <a:xfrm>
                <a:off x="1608690" y="2874673"/>
                <a:ext cx="1944370" cy="1728470"/>
                <a:chOff x="2353" y="11731"/>
                <a:chExt cx="1531" cy="1360"/>
              </a:xfrm>
            </p:grpSpPr>
            <p:cxnSp>
              <p:nvCxnSpPr>
                <p:cNvPr id="366" name="AutoShape 44"/>
                <p:cNvCxnSpPr>
                  <a:cxnSpLocks noChangeShapeType="1"/>
                </p:cNvCxnSpPr>
                <p:nvPr/>
              </p:nvCxnSpPr>
              <p:spPr bwMode="auto">
                <a:xfrm>
                  <a:off x="2353" y="11731"/>
                  <a:ext cx="1190" cy="1"/>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67" name="AutoShape 45"/>
                <p:cNvCxnSpPr>
                  <a:cxnSpLocks noChangeShapeType="1"/>
                </p:cNvCxnSpPr>
                <p:nvPr/>
              </p:nvCxnSpPr>
              <p:spPr bwMode="auto">
                <a:xfrm>
                  <a:off x="3543" y="1190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68" name="AutoShape 46"/>
                <p:cNvCxnSpPr>
                  <a:cxnSpLocks noChangeShapeType="1"/>
                </p:cNvCxnSpPr>
                <p:nvPr/>
              </p:nvCxnSpPr>
              <p:spPr bwMode="auto">
                <a:xfrm>
                  <a:off x="3713" y="1207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69" name="AutoShape 47"/>
                <p:cNvCxnSpPr>
                  <a:cxnSpLocks noChangeShapeType="1"/>
                </p:cNvCxnSpPr>
                <p:nvPr/>
              </p:nvCxnSpPr>
              <p:spPr bwMode="auto">
                <a:xfrm flipV="1">
                  <a:off x="2353" y="11731"/>
                  <a:ext cx="0" cy="68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0" name="AutoShape 48"/>
                <p:cNvCxnSpPr>
                  <a:cxnSpLocks noChangeShapeType="1"/>
                </p:cNvCxnSpPr>
                <p:nvPr/>
              </p:nvCxnSpPr>
              <p:spPr bwMode="auto">
                <a:xfrm>
                  <a:off x="2353" y="12411"/>
                  <a:ext cx="68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1" name="AutoShape 49"/>
                <p:cNvCxnSpPr>
                  <a:cxnSpLocks noChangeShapeType="1"/>
                </p:cNvCxnSpPr>
                <p:nvPr/>
              </p:nvCxnSpPr>
              <p:spPr bwMode="auto">
                <a:xfrm flipV="1">
                  <a:off x="3033" y="1241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2" name="AutoShape 50"/>
                <p:cNvCxnSpPr>
                  <a:cxnSpLocks noChangeShapeType="1"/>
                </p:cNvCxnSpPr>
                <p:nvPr/>
              </p:nvCxnSpPr>
              <p:spPr bwMode="auto">
                <a:xfrm flipV="1">
                  <a:off x="2863" y="1258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3" name="AutoShape 51"/>
                <p:cNvCxnSpPr>
                  <a:cxnSpLocks noChangeShapeType="1"/>
                </p:cNvCxnSpPr>
                <p:nvPr/>
              </p:nvCxnSpPr>
              <p:spPr bwMode="auto">
                <a:xfrm flipV="1">
                  <a:off x="269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4" name="AutoShape 52"/>
                <p:cNvCxnSpPr>
                  <a:cxnSpLocks noChangeShapeType="1"/>
                </p:cNvCxnSpPr>
                <p:nvPr/>
              </p:nvCxnSpPr>
              <p:spPr bwMode="auto">
                <a:xfrm>
                  <a:off x="2693" y="13091"/>
                  <a:ext cx="85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5" name="AutoShape 53"/>
                <p:cNvCxnSpPr>
                  <a:cxnSpLocks noChangeShapeType="1"/>
                </p:cNvCxnSpPr>
                <p:nvPr/>
              </p:nvCxnSpPr>
              <p:spPr bwMode="auto">
                <a:xfrm>
                  <a:off x="354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6" name="AutoShape 54"/>
                <p:cNvCxnSpPr>
                  <a:cxnSpLocks noChangeShapeType="1"/>
                </p:cNvCxnSpPr>
                <p:nvPr/>
              </p:nvCxnSpPr>
              <p:spPr bwMode="auto">
                <a:xfrm>
                  <a:off x="3713" y="1275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377" name="AutoShape 55"/>
                <p:cNvCxnSpPr>
                  <a:cxnSpLocks noChangeShapeType="1"/>
                </p:cNvCxnSpPr>
                <p:nvPr/>
              </p:nvCxnSpPr>
              <p:spPr bwMode="auto">
                <a:xfrm flipV="1">
                  <a:off x="3883" y="1207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1" name="AutoShape 56"/>
                <p:cNvCxnSpPr>
                  <a:cxnSpLocks noChangeShapeType="1"/>
                </p:cNvCxnSpPr>
                <p:nvPr/>
              </p:nvCxnSpPr>
              <p:spPr bwMode="auto">
                <a:xfrm>
                  <a:off x="2863" y="1258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2" name="AutoShape 57"/>
                <p:cNvCxnSpPr>
                  <a:cxnSpLocks noChangeShapeType="1"/>
                </p:cNvCxnSpPr>
                <p:nvPr/>
              </p:nvCxnSpPr>
              <p:spPr bwMode="auto">
                <a:xfrm>
                  <a:off x="2693" y="12921"/>
                  <a:ext cx="170" cy="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3" name="AutoShape 58"/>
                <p:cNvCxnSpPr>
                  <a:cxnSpLocks noChangeShapeType="1"/>
                </p:cNvCxnSpPr>
                <p:nvPr/>
              </p:nvCxnSpPr>
              <p:spPr bwMode="auto">
                <a:xfrm flipV="1">
                  <a:off x="3543" y="1173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4" name="AutoShape 59"/>
                <p:cNvCxnSpPr>
                  <a:cxnSpLocks noChangeShapeType="1"/>
                </p:cNvCxnSpPr>
                <p:nvPr/>
              </p:nvCxnSpPr>
              <p:spPr bwMode="auto">
                <a:xfrm flipV="1">
                  <a:off x="3713" y="1190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5" name="AutoShape 60"/>
                <p:cNvCxnSpPr>
                  <a:cxnSpLocks noChangeShapeType="1"/>
                </p:cNvCxnSpPr>
                <p:nvPr/>
              </p:nvCxnSpPr>
              <p:spPr bwMode="auto">
                <a:xfrm flipV="1">
                  <a:off x="3713" y="1275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6" name="AutoShape 61"/>
                <p:cNvCxnSpPr>
                  <a:cxnSpLocks noChangeShapeType="1"/>
                </p:cNvCxnSpPr>
                <p:nvPr/>
              </p:nvCxnSpPr>
              <p:spPr bwMode="auto">
                <a:xfrm flipV="1">
                  <a:off x="3543" y="12921"/>
                  <a:ext cx="1" cy="17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cxnSp>
              <p:nvCxnSpPr>
                <p:cNvPr id="447" name="AutoShape 62"/>
                <p:cNvCxnSpPr>
                  <a:cxnSpLocks noChangeShapeType="1"/>
                </p:cNvCxnSpPr>
                <p:nvPr/>
              </p:nvCxnSpPr>
              <p:spPr bwMode="auto">
                <a:xfrm flipV="1">
                  <a:off x="3883" y="12411"/>
                  <a:ext cx="1" cy="340"/>
                </a:xfrm>
                <a:prstGeom prst="straightConnector1">
                  <a:avLst/>
                </a:prstGeom>
                <a:noFill/>
                <a:ln w="19050">
                  <a:solidFill>
                    <a:srgbClr val="00B050"/>
                  </a:solidFill>
                  <a:round/>
                  <a:headEnd/>
                  <a:tailEnd/>
                </a:ln>
                <a:extLst>
                  <a:ext uri="{909E8E84-426E-40DD-AFC4-6F175D3DCCD1}">
                    <a14:hiddenFill xmlns:a14="http://schemas.microsoft.com/office/drawing/2010/main">
                      <a:noFill/>
                    </a14:hiddenFill>
                  </a:ext>
                </a:extLst>
              </p:spPr>
            </p:cxnSp>
          </p:grpSp>
          <p:cxnSp>
            <p:nvCxnSpPr>
              <p:cNvPr id="365" name="Straight Connector 364"/>
              <p:cNvCxnSpPr/>
              <p:nvPr/>
            </p:nvCxnSpPr>
            <p:spPr>
              <a:xfrm>
                <a:off x="3554965" y="3513172"/>
                <a:ext cx="0" cy="22827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448" name="Title 1"/>
          <p:cNvSpPr>
            <a:spLocks noGrp="1"/>
          </p:cNvSpPr>
          <p:nvPr>
            <p:ph type="ctrTitle"/>
          </p:nvPr>
        </p:nvSpPr>
        <p:spPr>
          <a:xfrm>
            <a:off x="467544" y="188643"/>
            <a:ext cx="6552728" cy="576063"/>
          </a:xfrm>
        </p:spPr>
        <p:txBody>
          <a:bodyPr/>
          <a:lstStyle/>
          <a:p>
            <a:r>
              <a:rPr lang="en-GB" cap="none" dirty="0" smtClean="0"/>
              <a:t>EASE-OF-USE</a:t>
            </a:r>
            <a:endParaRPr lang="en-GB" cap="none" dirty="0"/>
          </a:p>
        </p:txBody>
      </p:sp>
      <p:sp>
        <p:nvSpPr>
          <p:cNvPr id="449" name="Content Placeholder 9"/>
          <p:cNvSpPr>
            <a:spLocks noGrp="1"/>
          </p:cNvSpPr>
          <p:nvPr>
            <p:ph sz="quarter" idx="13"/>
          </p:nvPr>
        </p:nvSpPr>
        <p:spPr>
          <a:xfrm>
            <a:off x="467544" y="620688"/>
            <a:ext cx="8424936" cy="647799"/>
          </a:xfrm>
        </p:spPr>
        <p:txBody>
          <a:bodyPr/>
          <a:lstStyle/>
          <a:p>
            <a:pPr algn="l"/>
            <a:r>
              <a:rPr lang="en-GB" sz="3200" dirty="0" smtClean="0">
                <a:solidFill>
                  <a:srgbClr val="7AA9D2"/>
                </a:solidFill>
              </a:rPr>
              <a:t>BACKGROUND</a:t>
            </a:r>
            <a:endParaRPr lang="en-GB" dirty="0">
              <a:solidFill>
                <a:srgbClr val="7AA9D2"/>
              </a:solidFill>
            </a:endParaRPr>
          </a:p>
        </p:txBody>
      </p:sp>
      <p:sp>
        <p:nvSpPr>
          <p:cNvPr id="450" name="TextBox 6"/>
          <p:cNvSpPr txBox="1"/>
          <p:nvPr/>
        </p:nvSpPr>
        <p:spPr>
          <a:xfrm>
            <a:off x="611561" y="1725783"/>
            <a:ext cx="6574243" cy="3942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2"/>
              </a:buBlip>
              <a:defRPr/>
            </a:pPr>
            <a:r>
              <a:rPr lang="en-GB" dirty="0"/>
              <a:t>Process of identifying fluid region</a:t>
            </a:r>
            <a:r>
              <a:rPr lang="en-GB" dirty="0" smtClean="0"/>
              <a:t>:</a:t>
            </a:r>
            <a:endParaRPr lang="en-GB" dirty="0"/>
          </a:p>
        </p:txBody>
      </p:sp>
      <p:pic>
        <p:nvPicPr>
          <p:cNvPr id="451" name="Picture 2" descr="https://encrypted-tbn0.gstatic.com/images?q=tbn:ANd9GcQCqFqgJ3af6_67s6BGqu-vVx8ghm14qRAvNaDVbqzOYFqoYMEEDzsYxU7z">
            <a:hlinkClick r:id="rId3" action="ppaction://hlinkfile"/>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5226" y="3276681"/>
            <a:ext cx="723078" cy="70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305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24"/>
                                        </p:tgtEl>
                                        <p:attrNameLst>
                                          <p:attrName>style.visibility</p:attrName>
                                        </p:attrNameLst>
                                      </p:cBhvr>
                                      <p:to>
                                        <p:strVal val="visible"/>
                                      </p:to>
                                    </p:set>
                                    <p:animEffect transition="in" filter="fade">
                                      <p:cBhvr>
                                        <p:cTn id="9" dur="500"/>
                                        <p:tgtEl>
                                          <p:spTgt spid="32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2">
                                            <p:txEl>
                                              <p:pRg st="1" end="1"/>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378"/>
                                        </p:tgtEl>
                                        <p:attrNameLst>
                                          <p:attrName>style.visibility</p:attrName>
                                        </p:attrNameLst>
                                      </p:cBhvr>
                                      <p:to>
                                        <p:strVal val="visible"/>
                                      </p:to>
                                    </p:set>
                                    <p:animEffect transition="in" filter="fade">
                                      <p:cBhvr>
                                        <p:cTn id="16" dur="500"/>
                                        <p:tgtEl>
                                          <p:spTgt spid="37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xEl>
                                              <p:pRg st="2" end="2"/>
                                            </p:txEl>
                                          </p:spTgt>
                                        </p:tgtEl>
                                        <p:attrNameLst>
                                          <p:attrName>style.visibility</p:attrName>
                                        </p:attrNameLst>
                                      </p:cBhvr>
                                      <p:to>
                                        <p:strVal val="visible"/>
                                      </p:to>
                                    </p:set>
                                  </p:childTnLst>
                                </p:cTn>
                              </p:par>
                              <p:par>
                                <p:cTn id="21" presetID="10" presetClass="entr" presetSubtype="0" fill="hold" nodeType="withEffect">
                                  <p:stCondLst>
                                    <p:cond delay="0"/>
                                  </p:stCondLst>
                                  <p:childTnLst>
                                    <p:set>
                                      <p:cBhvr>
                                        <p:cTn id="22" dur="1" fill="hold">
                                          <p:stCondLst>
                                            <p:cond delay="0"/>
                                          </p:stCondLst>
                                        </p:cTn>
                                        <p:tgtEl>
                                          <p:spTgt spid="503"/>
                                        </p:tgtEl>
                                        <p:attrNameLst>
                                          <p:attrName>style.visibility</p:attrName>
                                        </p:attrNameLst>
                                      </p:cBhvr>
                                      <p:to>
                                        <p:strVal val="visible"/>
                                      </p:to>
                                    </p:set>
                                    <p:animEffect transition="in" filter="fade">
                                      <p:cBhvr>
                                        <p:cTn id="23" dur="500"/>
                                        <p:tgtEl>
                                          <p:spTgt spid="503"/>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2">
                                            <p:txEl>
                                              <p:pRg st="3" end="3"/>
                                            </p:txEl>
                                          </p:spTgt>
                                        </p:tgtEl>
                                        <p:attrNameLst>
                                          <p:attrName>style.visibility</p:attrName>
                                        </p:attrNameLst>
                                      </p:cBhvr>
                                      <p:to>
                                        <p:strVal val="visible"/>
                                      </p:to>
                                    </p:set>
                                  </p:childTnLst>
                                </p:cTn>
                              </p:par>
                              <p:par>
                                <p:cTn id="28" presetID="10" presetClass="entr" presetSubtype="0" fill="hold" nodeType="withEffect">
                                  <p:stCondLst>
                                    <p:cond delay="0"/>
                                  </p:stCondLst>
                                  <p:childTnLst>
                                    <p:set>
                                      <p:cBhvr>
                                        <p:cTn id="29" dur="1" fill="hold">
                                          <p:stCondLst>
                                            <p:cond delay="0"/>
                                          </p:stCondLst>
                                        </p:cTn>
                                        <p:tgtEl>
                                          <p:spTgt spid="567"/>
                                        </p:tgtEl>
                                        <p:attrNameLst>
                                          <p:attrName>style.visibility</p:attrName>
                                        </p:attrNameLst>
                                      </p:cBhvr>
                                      <p:to>
                                        <p:strVal val="visible"/>
                                      </p:to>
                                    </p:set>
                                    <p:animEffect transition="in" filter="fade">
                                      <p:cBhvr>
                                        <p:cTn id="30" dur="500"/>
                                        <p:tgtEl>
                                          <p:spTgt spid="567"/>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xEl>
                                              <p:pRg st="4" end="4"/>
                                            </p:txEl>
                                          </p:spTgt>
                                        </p:tgtEl>
                                        <p:attrNameLst>
                                          <p:attrName>style.visibility</p:attrName>
                                        </p:attrNameLst>
                                      </p:cBhvr>
                                      <p:to>
                                        <p:strVal val="visible"/>
                                      </p:to>
                                    </p:set>
                                  </p:childTnLst>
                                </p:cTn>
                              </p:par>
                              <p:par>
                                <p:cTn id="35" presetID="10"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2">
                                            <p:txEl>
                                              <p:pRg st="5" end="5"/>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grpSp>
        <p:nvGrpSpPr>
          <p:cNvPr id="304" name="Group 303"/>
          <p:cNvGrpSpPr/>
          <p:nvPr/>
        </p:nvGrpSpPr>
        <p:grpSpPr>
          <a:xfrm>
            <a:off x="965689" y="3444718"/>
            <a:ext cx="1943100" cy="2219147"/>
            <a:chOff x="965689" y="3444718"/>
            <a:chExt cx="1943100" cy="2219147"/>
          </a:xfrm>
        </p:grpSpPr>
        <p:grpSp>
          <p:nvGrpSpPr>
            <p:cNvPr id="2236" name="Group 302"/>
            <p:cNvGrpSpPr>
              <a:grpSpLocks noChangeAspect="1"/>
            </p:cNvGrpSpPr>
            <p:nvPr/>
          </p:nvGrpSpPr>
          <p:grpSpPr bwMode="auto">
            <a:xfrm>
              <a:off x="965689" y="3444718"/>
              <a:ext cx="1943100" cy="1943100"/>
              <a:chOff x="2013" y="10031"/>
              <a:chExt cx="2040" cy="2041"/>
            </a:xfrm>
          </p:grpSpPr>
          <p:cxnSp>
            <p:nvCxnSpPr>
              <p:cNvPr id="2351" name="AutoShape 303"/>
              <p:cNvCxnSpPr>
                <a:cxnSpLocks noChangeShapeType="1"/>
              </p:cNvCxnSpPr>
              <p:nvPr/>
            </p:nvCxnSpPr>
            <p:spPr bwMode="auto">
              <a:xfrm>
                <a:off x="201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2" name="AutoShape 304"/>
              <p:cNvCxnSpPr>
                <a:cxnSpLocks noChangeShapeType="1"/>
              </p:cNvCxnSpPr>
              <p:nvPr/>
            </p:nvCxnSpPr>
            <p:spPr bwMode="auto">
              <a:xfrm>
                <a:off x="269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3" name="AutoShape 305"/>
              <p:cNvCxnSpPr>
                <a:cxnSpLocks noChangeShapeType="1"/>
              </p:cNvCxnSpPr>
              <p:nvPr/>
            </p:nvCxnSpPr>
            <p:spPr bwMode="auto">
              <a:xfrm>
                <a:off x="337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4" name="AutoShape 306"/>
              <p:cNvCxnSpPr>
                <a:cxnSpLocks noChangeShapeType="1"/>
              </p:cNvCxnSpPr>
              <p:nvPr/>
            </p:nvCxnSpPr>
            <p:spPr bwMode="auto">
              <a:xfrm>
                <a:off x="4053" y="10031"/>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5" name="AutoShape 307"/>
              <p:cNvCxnSpPr>
                <a:cxnSpLocks noChangeShapeType="1"/>
              </p:cNvCxnSpPr>
              <p:nvPr/>
            </p:nvCxnSpPr>
            <p:spPr bwMode="auto">
              <a:xfrm>
                <a:off x="2013" y="10032"/>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6" name="AutoShape 308"/>
              <p:cNvCxnSpPr>
                <a:cxnSpLocks noChangeShapeType="1"/>
              </p:cNvCxnSpPr>
              <p:nvPr/>
            </p:nvCxnSpPr>
            <p:spPr bwMode="auto">
              <a:xfrm>
                <a:off x="2013" y="1071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7" name="AutoShape 309"/>
              <p:cNvCxnSpPr>
                <a:cxnSpLocks noChangeShapeType="1"/>
              </p:cNvCxnSpPr>
              <p:nvPr/>
            </p:nvCxnSpPr>
            <p:spPr bwMode="auto">
              <a:xfrm>
                <a:off x="2013" y="1139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8" name="AutoShape 310"/>
              <p:cNvCxnSpPr>
                <a:cxnSpLocks noChangeShapeType="1"/>
              </p:cNvCxnSpPr>
              <p:nvPr/>
            </p:nvCxnSpPr>
            <p:spPr bwMode="auto">
              <a:xfrm>
                <a:off x="2013" y="1207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59" name="AutoShape 311"/>
              <p:cNvCxnSpPr>
                <a:cxnSpLocks noChangeShapeType="1"/>
              </p:cNvCxnSpPr>
              <p:nvPr/>
            </p:nvCxnSpPr>
            <p:spPr bwMode="auto">
              <a:xfrm>
                <a:off x="235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60" name="AutoShape 312"/>
              <p:cNvCxnSpPr>
                <a:cxnSpLocks noChangeShapeType="1"/>
              </p:cNvCxnSpPr>
              <p:nvPr/>
            </p:nvCxnSpPr>
            <p:spPr bwMode="auto">
              <a:xfrm>
                <a:off x="303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61" name="AutoShape 313"/>
              <p:cNvCxnSpPr>
                <a:cxnSpLocks noChangeShapeType="1"/>
              </p:cNvCxnSpPr>
              <p:nvPr/>
            </p:nvCxnSpPr>
            <p:spPr bwMode="auto">
              <a:xfrm>
                <a:off x="3713" y="10031"/>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62" name="AutoShape 314"/>
              <p:cNvCxnSpPr>
                <a:cxnSpLocks noChangeShapeType="1"/>
              </p:cNvCxnSpPr>
              <p:nvPr/>
            </p:nvCxnSpPr>
            <p:spPr bwMode="auto">
              <a:xfrm>
                <a:off x="2013" y="1037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63" name="AutoShape 315"/>
              <p:cNvCxnSpPr>
                <a:cxnSpLocks noChangeShapeType="1"/>
              </p:cNvCxnSpPr>
              <p:nvPr/>
            </p:nvCxnSpPr>
            <p:spPr bwMode="auto">
              <a:xfrm>
                <a:off x="2013" y="11048"/>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64" name="AutoShape 316"/>
              <p:cNvCxnSpPr>
                <a:cxnSpLocks noChangeShapeType="1"/>
              </p:cNvCxnSpPr>
              <p:nvPr/>
            </p:nvCxnSpPr>
            <p:spPr bwMode="auto">
              <a:xfrm>
                <a:off x="2013" y="1173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sp>
            <p:nvSpPr>
              <p:cNvPr id="2237" name="Freeform 317"/>
              <p:cNvSpPr>
                <a:spLocks/>
              </p:cNvSpPr>
              <p:nvPr/>
            </p:nvSpPr>
            <p:spPr bwMode="auto">
              <a:xfrm>
                <a:off x="2353" y="10371"/>
                <a:ext cx="1360" cy="1360"/>
              </a:xfrm>
              <a:custGeom>
                <a:avLst/>
                <a:gdLst>
                  <a:gd name="T0" fmla="*/ 0 w 1360"/>
                  <a:gd name="T1" fmla="*/ 0 h 1360"/>
                  <a:gd name="T2" fmla="*/ 1020 w 1360"/>
                  <a:gd name="T3" fmla="*/ 0 h 1360"/>
                  <a:gd name="T4" fmla="*/ 1020 w 1360"/>
                  <a:gd name="T5" fmla="*/ 340 h 1360"/>
                  <a:gd name="T6" fmla="*/ 1360 w 1360"/>
                  <a:gd name="T7" fmla="*/ 340 h 1360"/>
                  <a:gd name="T8" fmla="*/ 1360 w 1360"/>
                  <a:gd name="T9" fmla="*/ 1020 h 1360"/>
                  <a:gd name="T10" fmla="*/ 1020 w 1360"/>
                  <a:gd name="T11" fmla="*/ 1020 h 1360"/>
                  <a:gd name="T12" fmla="*/ 1020 w 1360"/>
                  <a:gd name="T13" fmla="*/ 1360 h 1360"/>
                  <a:gd name="T14" fmla="*/ 0 w 1360"/>
                  <a:gd name="T15" fmla="*/ 1360 h 13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0" h="1360">
                    <a:moveTo>
                      <a:pt x="0" y="0"/>
                    </a:moveTo>
                    <a:lnTo>
                      <a:pt x="1020" y="0"/>
                    </a:lnTo>
                    <a:lnTo>
                      <a:pt x="1020" y="340"/>
                    </a:lnTo>
                    <a:lnTo>
                      <a:pt x="1360" y="340"/>
                    </a:lnTo>
                    <a:lnTo>
                      <a:pt x="1360" y="1020"/>
                    </a:lnTo>
                    <a:lnTo>
                      <a:pt x="1020" y="1020"/>
                    </a:lnTo>
                    <a:lnTo>
                      <a:pt x="1020" y="1360"/>
                    </a:lnTo>
                    <a:lnTo>
                      <a:pt x="0" y="1360"/>
                    </a:lnTo>
                  </a:path>
                </a:pathLst>
              </a:custGeom>
              <a:noFill/>
              <a:ln w="19050" cmpd="sng">
                <a:solidFill>
                  <a:srgbClr val="008A4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366" name="AutoShape 318"/>
              <p:cNvCxnSpPr>
                <a:cxnSpLocks noChangeShapeType="1"/>
              </p:cNvCxnSpPr>
              <p:nvPr/>
            </p:nvCxnSpPr>
            <p:spPr bwMode="auto">
              <a:xfrm>
                <a:off x="2353" y="10371"/>
                <a:ext cx="0" cy="68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grpSp>
            <p:nvGrpSpPr>
              <p:cNvPr id="2238" name="Group 319"/>
              <p:cNvGrpSpPr>
                <a:grpSpLocks/>
              </p:cNvGrpSpPr>
              <p:nvPr/>
            </p:nvGrpSpPr>
            <p:grpSpPr bwMode="auto">
              <a:xfrm>
                <a:off x="2257" y="10434"/>
                <a:ext cx="1512" cy="1247"/>
                <a:chOff x="2257" y="10434"/>
                <a:chExt cx="1512" cy="1247"/>
              </a:xfrm>
            </p:grpSpPr>
            <p:cxnSp>
              <p:nvCxnSpPr>
                <p:cNvPr id="2368" name="AutoShape 320"/>
                <p:cNvCxnSpPr>
                  <a:cxnSpLocks noChangeShapeType="1"/>
                </p:cNvCxnSpPr>
                <p:nvPr/>
              </p:nvCxnSpPr>
              <p:spPr bwMode="auto">
                <a:xfrm>
                  <a:off x="2257" y="10434"/>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369" name="AutoShape 321"/>
                <p:cNvCxnSpPr>
                  <a:cxnSpLocks noChangeShapeType="1"/>
                </p:cNvCxnSpPr>
                <p:nvPr/>
              </p:nvCxnSpPr>
              <p:spPr bwMode="auto">
                <a:xfrm>
                  <a:off x="2728" y="10434"/>
                  <a:ext cx="364"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288" name="Arc 322"/>
                <p:cNvSpPr>
                  <a:spLocks/>
                </p:cNvSpPr>
                <p:nvPr/>
              </p:nvSpPr>
              <p:spPr bwMode="auto">
                <a:xfrm>
                  <a:off x="3092" y="10435"/>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9" name="Arc 323"/>
                <p:cNvSpPr>
                  <a:spLocks/>
                </p:cNvSpPr>
                <p:nvPr/>
              </p:nvSpPr>
              <p:spPr bwMode="auto">
                <a:xfrm flipV="1">
                  <a:off x="3146" y="11031"/>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372" name="AutoShape 324"/>
                <p:cNvCxnSpPr>
                  <a:cxnSpLocks noChangeShapeType="1"/>
                </p:cNvCxnSpPr>
                <p:nvPr/>
              </p:nvCxnSpPr>
              <p:spPr bwMode="auto">
                <a:xfrm>
                  <a:off x="2497" y="11680"/>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373" name="AutoShape 325"/>
                <p:cNvCxnSpPr>
                  <a:cxnSpLocks noChangeShapeType="1"/>
                </p:cNvCxnSpPr>
                <p:nvPr/>
              </p:nvCxnSpPr>
              <p:spPr bwMode="auto">
                <a:xfrm>
                  <a:off x="2257" y="11118"/>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374" name="AutoShape 326"/>
                <p:cNvCxnSpPr>
                  <a:cxnSpLocks noChangeShapeType="1"/>
                </p:cNvCxnSpPr>
                <p:nvPr/>
              </p:nvCxnSpPr>
              <p:spPr bwMode="auto">
                <a:xfrm flipV="1">
                  <a:off x="2497" y="11118"/>
                  <a:ext cx="373" cy="56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sp>
            <p:nvSpPr>
              <p:cNvPr id="2239" name="Freeform 327"/>
              <p:cNvSpPr>
                <a:spLocks/>
              </p:cNvSpPr>
              <p:nvPr/>
            </p:nvSpPr>
            <p:spPr bwMode="auto">
              <a:xfrm>
                <a:off x="2353" y="11051"/>
                <a:ext cx="340" cy="683"/>
              </a:xfrm>
              <a:custGeom>
                <a:avLst/>
                <a:gdLst>
                  <a:gd name="T0" fmla="*/ 0 w 340"/>
                  <a:gd name="T1" fmla="*/ 0 h 683"/>
                  <a:gd name="T2" fmla="*/ 340 w 340"/>
                  <a:gd name="T3" fmla="*/ 0 h 683"/>
                  <a:gd name="T4" fmla="*/ 340 w 340"/>
                  <a:gd name="T5" fmla="*/ 683 h 683"/>
                </a:gdLst>
                <a:ahLst/>
                <a:cxnLst>
                  <a:cxn ang="0">
                    <a:pos x="T0" y="T1"/>
                  </a:cxn>
                  <a:cxn ang="0">
                    <a:pos x="T2" y="T3"/>
                  </a:cxn>
                  <a:cxn ang="0">
                    <a:pos x="T4" y="T5"/>
                  </a:cxn>
                </a:cxnLst>
                <a:rect l="0" t="0" r="r" b="b"/>
                <a:pathLst>
                  <a:path w="340" h="683">
                    <a:moveTo>
                      <a:pt x="0" y="0"/>
                    </a:moveTo>
                    <a:lnTo>
                      <a:pt x="340" y="0"/>
                    </a:lnTo>
                    <a:lnTo>
                      <a:pt x="340" y="683"/>
                    </a:lnTo>
                  </a:path>
                </a:pathLst>
              </a:custGeom>
              <a:noFill/>
              <a:ln w="19050" cmpd="sng">
                <a:solidFill>
                  <a:srgbClr val="008A4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303" name="TextBox 302"/>
            <p:cNvSpPr txBox="1"/>
            <p:nvPr/>
          </p:nvSpPr>
          <p:spPr>
            <a:xfrm>
              <a:off x="965689" y="5386866"/>
              <a:ext cx="1943100" cy="276999"/>
            </a:xfrm>
            <a:prstGeom prst="rect">
              <a:avLst/>
            </a:prstGeom>
            <a:noFill/>
          </p:spPr>
          <p:txBody>
            <a:bodyPr wrap="square" rtlCol="0">
              <a:spAutoFit/>
            </a:bodyPr>
            <a:lstStyle/>
            <a:p>
              <a:pPr algn="ctr"/>
              <a:r>
                <a:rPr lang="en-GB" sz="1200" dirty="0" smtClean="0"/>
                <a:t>Refinement level 1</a:t>
              </a:r>
              <a:endParaRPr lang="en-GB" sz="1200" dirty="0"/>
            </a:p>
          </p:txBody>
        </p:sp>
      </p:grpSp>
      <p:grpSp>
        <p:nvGrpSpPr>
          <p:cNvPr id="305" name="Group 304"/>
          <p:cNvGrpSpPr/>
          <p:nvPr/>
        </p:nvGrpSpPr>
        <p:grpSpPr>
          <a:xfrm>
            <a:off x="3608191" y="3444718"/>
            <a:ext cx="1943100" cy="2219147"/>
            <a:chOff x="3608191" y="3444718"/>
            <a:chExt cx="1943100" cy="2219147"/>
          </a:xfrm>
        </p:grpSpPr>
        <p:grpSp>
          <p:nvGrpSpPr>
            <p:cNvPr id="290" name="Group 328"/>
            <p:cNvGrpSpPr>
              <a:grpSpLocks noChangeAspect="1"/>
            </p:cNvGrpSpPr>
            <p:nvPr/>
          </p:nvGrpSpPr>
          <p:grpSpPr bwMode="auto">
            <a:xfrm>
              <a:off x="3608191" y="3444718"/>
              <a:ext cx="1943100" cy="1943100"/>
              <a:chOff x="4648" y="10031"/>
              <a:chExt cx="2040" cy="2041"/>
            </a:xfrm>
          </p:grpSpPr>
          <p:cxnSp>
            <p:nvCxnSpPr>
              <p:cNvPr id="2377" name="AutoShape 329"/>
              <p:cNvCxnSpPr>
                <a:cxnSpLocks noChangeShapeType="1"/>
              </p:cNvCxnSpPr>
              <p:nvPr/>
            </p:nvCxnSpPr>
            <p:spPr bwMode="auto">
              <a:xfrm>
                <a:off x="4648"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78" name="AutoShape 330"/>
              <p:cNvCxnSpPr>
                <a:cxnSpLocks noChangeShapeType="1"/>
              </p:cNvCxnSpPr>
              <p:nvPr/>
            </p:nvCxnSpPr>
            <p:spPr bwMode="auto">
              <a:xfrm>
                <a:off x="5328"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79" name="AutoShape 331"/>
              <p:cNvCxnSpPr>
                <a:cxnSpLocks noChangeShapeType="1"/>
              </p:cNvCxnSpPr>
              <p:nvPr/>
            </p:nvCxnSpPr>
            <p:spPr bwMode="auto">
              <a:xfrm>
                <a:off x="6008"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0" name="AutoShape 332"/>
              <p:cNvCxnSpPr>
                <a:cxnSpLocks noChangeShapeType="1"/>
              </p:cNvCxnSpPr>
              <p:nvPr/>
            </p:nvCxnSpPr>
            <p:spPr bwMode="auto">
              <a:xfrm>
                <a:off x="6688" y="10031"/>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1" name="AutoShape 333"/>
              <p:cNvCxnSpPr>
                <a:cxnSpLocks noChangeShapeType="1"/>
              </p:cNvCxnSpPr>
              <p:nvPr/>
            </p:nvCxnSpPr>
            <p:spPr bwMode="auto">
              <a:xfrm>
                <a:off x="4648" y="10032"/>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2" name="AutoShape 334"/>
              <p:cNvCxnSpPr>
                <a:cxnSpLocks noChangeShapeType="1"/>
              </p:cNvCxnSpPr>
              <p:nvPr/>
            </p:nvCxnSpPr>
            <p:spPr bwMode="auto">
              <a:xfrm>
                <a:off x="4648" y="1071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3" name="AutoShape 335"/>
              <p:cNvCxnSpPr>
                <a:cxnSpLocks noChangeShapeType="1"/>
              </p:cNvCxnSpPr>
              <p:nvPr/>
            </p:nvCxnSpPr>
            <p:spPr bwMode="auto">
              <a:xfrm>
                <a:off x="4648" y="1139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4" name="AutoShape 336"/>
              <p:cNvCxnSpPr>
                <a:cxnSpLocks noChangeShapeType="1"/>
              </p:cNvCxnSpPr>
              <p:nvPr/>
            </p:nvCxnSpPr>
            <p:spPr bwMode="auto">
              <a:xfrm>
                <a:off x="4648" y="1207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5" name="AutoShape 337"/>
              <p:cNvCxnSpPr>
                <a:cxnSpLocks noChangeShapeType="1"/>
              </p:cNvCxnSpPr>
              <p:nvPr/>
            </p:nvCxnSpPr>
            <p:spPr bwMode="auto">
              <a:xfrm>
                <a:off x="4988"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6" name="AutoShape 338"/>
              <p:cNvCxnSpPr>
                <a:cxnSpLocks noChangeShapeType="1"/>
              </p:cNvCxnSpPr>
              <p:nvPr/>
            </p:nvCxnSpPr>
            <p:spPr bwMode="auto">
              <a:xfrm>
                <a:off x="5668"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7" name="AutoShape 339"/>
              <p:cNvCxnSpPr>
                <a:cxnSpLocks noChangeShapeType="1"/>
              </p:cNvCxnSpPr>
              <p:nvPr/>
            </p:nvCxnSpPr>
            <p:spPr bwMode="auto">
              <a:xfrm>
                <a:off x="6348" y="10031"/>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8" name="AutoShape 340"/>
              <p:cNvCxnSpPr>
                <a:cxnSpLocks noChangeShapeType="1"/>
              </p:cNvCxnSpPr>
              <p:nvPr/>
            </p:nvCxnSpPr>
            <p:spPr bwMode="auto">
              <a:xfrm>
                <a:off x="4648" y="1037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89" name="AutoShape 341"/>
              <p:cNvCxnSpPr>
                <a:cxnSpLocks noChangeShapeType="1"/>
              </p:cNvCxnSpPr>
              <p:nvPr/>
            </p:nvCxnSpPr>
            <p:spPr bwMode="auto">
              <a:xfrm>
                <a:off x="4648" y="11048"/>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0" name="AutoShape 342"/>
              <p:cNvCxnSpPr>
                <a:cxnSpLocks noChangeShapeType="1"/>
              </p:cNvCxnSpPr>
              <p:nvPr/>
            </p:nvCxnSpPr>
            <p:spPr bwMode="auto">
              <a:xfrm>
                <a:off x="4648" y="1173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1" name="AutoShape 343"/>
              <p:cNvCxnSpPr>
                <a:cxnSpLocks noChangeShapeType="1"/>
              </p:cNvCxnSpPr>
              <p:nvPr/>
            </p:nvCxnSpPr>
            <p:spPr bwMode="auto">
              <a:xfrm>
                <a:off x="4648" y="10541"/>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2" name="AutoShape 344"/>
              <p:cNvCxnSpPr>
                <a:cxnSpLocks noChangeShapeType="1"/>
              </p:cNvCxnSpPr>
              <p:nvPr/>
            </p:nvCxnSpPr>
            <p:spPr bwMode="auto">
              <a:xfrm>
                <a:off x="4988" y="11561"/>
                <a:ext cx="136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3" name="AutoShape 345"/>
              <p:cNvCxnSpPr>
                <a:cxnSpLocks noChangeShapeType="1"/>
              </p:cNvCxnSpPr>
              <p:nvPr/>
            </p:nvCxnSpPr>
            <p:spPr bwMode="auto">
              <a:xfrm>
                <a:off x="4648" y="11221"/>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4" name="AutoShape 346"/>
              <p:cNvCxnSpPr>
                <a:cxnSpLocks noChangeShapeType="1"/>
              </p:cNvCxnSpPr>
              <p:nvPr/>
            </p:nvCxnSpPr>
            <p:spPr bwMode="auto">
              <a:xfrm>
                <a:off x="6008" y="11221"/>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5" name="AutoShape 347"/>
              <p:cNvCxnSpPr>
                <a:cxnSpLocks noChangeShapeType="1"/>
              </p:cNvCxnSpPr>
              <p:nvPr/>
            </p:nvCxnSpPr>
            <p:spPr bwMode="auto">
              <a:xfrm>
                <a:off x="4818" y="10371"/>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6" name="AutoShape 348"/>
              <p:cNvCxnSpPr>
                <a:cxnSpLocks noChangeShapeType="1"/>
              </p:cNvCxnSpPr>
              <p:nvPr/>
            </p:nvCxnSpPr>
            <p:spPr bwMode="auto">
              <a:xfrm flipH="1">
                <a:off x="5157" y="11048"/>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7" name="AutoShape 349"/>
              <p:cNvCxnSpPr>
                <a:cxnSpLocks noChangeShapeType="1"/>
              </p:cNvCxnSpPr>
              <p:nvPr/>
            </p:nvCxnSpPr>
            <p:spPr bwMode="auto">
              <a:xfrm>
                <a:off x="5157" y="10371"/>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8" name="AutoShape 350"/>
              <p:cNvCxnSpPr>
                <a:cxnSpLocks noChangeShapeType="1"/>
              </p:cNvCxnSpPr>
              <p:nvPr/>
            </p:nvCxnSpPr>
            <p:spPr bwMode="auto">
              <a:xfrm>
                <a:off x="5498" y="10371"/>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399" name="AutoShape 351"/>
              <p:cNvCxnSpPr>
                <a:cxnSpLocks noChangeShapeType="1"/>
              </p:cNvCxnSpPr>
              <p:nvPr/>
            </p:nvCxnSpPr>
            <p:spPr bwMode="auto">
              <a:xfrm>
                <a:off x="5838" y="10368"/>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0" name="AutoShape 352"/>
              <p:cNvCxnSpPr>
                <a:cxnSpLocks noChangeShapeType="1"/>
              </p:cNvCxnSpPr>
              <p:nvPr/>
            </p:nvCxnSpPr>
            <p:spPr bwMode="auto">
              <a:xfrm>
                <a:off x="6178" y="10368"/>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1" name="AutoShape 353"/>
              <p:cNvCxnSpPr>
                <a:cxnSpLocks noChangeShapeType="1"/>
              </p:cNvCxnSpPr>
              <p:nvPr/>
            </p:nvCxnSpPr>
            <p:spPr bwMode="auto">
              <a:xfrm>
                <a:off x="6178" y="10714"/>
                <a:ext cx="1" cy="101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2" name="AutoShape 354"/>
              <p:cNvCxnSpPr>
                <a:cxnSpLocks noChangeShapeType="1"/>
              </p:cNvCxnSpPr>
              <p:nvPr/>
            </p:nvCxnSpPr>
            <p:spPr bwMode="auto">
              <a:xfrm>
                <a:off x="6518" y="10714"/>
                <a:ext cx="1" cy="67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3" name="AutoShape 355"/>
              <p:cNvCxnSpPr>
                <a:cxnSpLocks noChangeShapeType="1"/>
              </p:cNvCxnSpPr>
              <p:nvPr/>
            </p:nvCxnSpPr>
            <p:spPr bwMode="auto">
              <a:xfrm>
                <a:off x="5839" y="11391"/>
                <a:ext cx="1" cy="34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4" name="AutoShape 356"/>
              <p:cNvCxnSpPr>
                <a:cxnSpLocks noChangeShapeType="1"/>
              </p:cNvCxnSpPr>
              <p:nvPr/>
            </p:nvCxnSpPr>
            <p:spPr bwMode="auto">
              <a:xfrm flipH="1">
                <a:off x="5498" y="11048"/>
                <a:ext cx="1" cy="68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5" name="AutoShape 357"/>
              <p:cNvCxnSpPr>
                <a:cxnSpLocks noChangeShapeType="1"/>
              </p:cNvCxnSpPr>
              <p:nvPr/>
            </p:nvCxnSpPr>
            <p:spPr bwMode="auto">
              <a:xfrm>
                <a:off x="6008" y="10881"/>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06" name="AutoShape 358"/>
              <p:cNvCxnSpPr>
                <a:cxnSpLocks noChangeShapeType="1"/>
              </p:cNvCxnSpPr>
              <p:nvPr/>
            </p:nvCxnSpPr>
            <p:spPr bwMode="auto">
              <a:xfrm>
                <a:off x="4648" y="10878"/>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nvGrpSpPr>
              <p:cNvPr id="291" name="Group 359"/>
              <p:cNvGrpSpPr>
                <a:grpSpLocks/>
              </p:cNvGrpSpPr>
              <p:nvPr/>
            </p:nvGrpSpPr>
            <p:grpSpPr bwMode="auto">
              <a:xfrm>
                <a:off x="4897" y="10434"/>
                <a:ext cx="1512" cy="1247"/>
                <a:chOff x="2257" y="10434"/>
                <a:chExt cx="1512" cy="1247"/>
              </a:xfrm>
            </p:grpSpPr>
            <p:cxnSp>
              <p:nvCxnSpPr>
                <p:cNvPr id="2408" name="AutoShape 360"/>
                <p:cNvCxnSpPr>
                  <a:cxnSpLocks noChangeShapeType="1"/>
                </p:cNvCxnSpPr>
                <p:nvPr/>
              </p:nvCxnSpPr>
              <p:spPr bwMode="auto">
                <a:xfrm>
                  <a:off x="2257" y="10434"/>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09" name="AutoShape 361"/>
                <p:cNvCxnSpPr>
                  <a:cxnSpLocks noChangeShapeType="1"/>
                </p:cNvCxnSpPr>
                <p:nvPr/>
              </p:nvCxnSpPr>
              <p:spPr bwMode="auto">
                <a:xfrm>
                  <a:off x="2728" y="10434"/>
                  <a:ext cx="364"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294" name="Arc 362"/>
                <p:cNvSpPr>
                  <a:spLocks/>
                </p:cNvSpPr>
                <p:nvPr/>
              </p:nvSpPr>
              <p:spPr bwMode="auto">
                <a:xfrm>
                  <a:off x="3092" y="10435"/>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5" name="Arc 363"/>
                <p:cNvSpPr>
                  <a:spLocks/>
                </p:cNvSpPr>
                <p:nvPr/>
              </p:nvSpPr>
              <p:spPr bwMode="auto">
                <a:xfrm flipV="1">
                  <a:off x="3146" y="11031"/>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412" name="AutoShape 364"/>
                <p:cNvCxnSpPr>
                  <a:cxnSpLocks noChangeShapeType="1"/>
                </p:cNvCxnSpPr>
                <p:nvPr/>
              </p:nvCxnSpPr>
              <p:spPr bwMode="auto">
                <a:xfrm>
                  <a:off x="2497" y="11680"/>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13" name="AutoShape 365"/>
                <p:cNvCxnSpPr>
                  <a:cxnSpLocks noChangeShapeType="1"/>
                </p:cNvCxnSpPr>
                <p:nvPr/>
              </p:nvCxnSpPr>
              <p:spPr bwMode="auto">
                <a:xfrm>
                  <a:off x="2257" y="11118"/>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14" name="AutoShape 366"/>
                <p:cNvCxnSpPr>
                  <a:cxnSpLocks noChangeShapeType="1"/>
                </p:cNvCxnSpPr>
                <p:nvPr/>
              </p:nvCxnSpPr>
              <p:spPr bwMode="auto">
                <a:xfrm flipV="1">
                  <a:off x="2497" y="11118"/>
                  <a:ext cx="373" cy="56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sp>
            <p:nvSpPr>
              <p:cNvPr id="292" name="Freeform 367"/>
              <p:cNvSpPr>
                <a:spLocks/>
              </p:cNvSpPr>
              <p:nvPr/>
            </p:nvSpPr>
            <p:spPr bwMode="auto">
              <a:xfrm>
                <a:off x="4818" y="10368"/>
                <a:ext cx="1530" cy="514"/>
              </a:xfrm>
              <a:custGeom>
                <a:avLst/>
                <a:gdLst>
                  <a:gd name="T0" fmla="*/ 0 w 1530"/>
                  <a:gd name="T1" fmla="*/ 0 h 514"/>
                  <a:gd name="T2" fmla="*/ 1022 w 1530"/>
                  <a:gd name="T3" fmla="*/ 0 h 514"/>
                  <a:gd name="T4" fmla="*/ 1020 w 1530"/>
                  <a:gd name="T5" fmla="*/ 173 h 514"/>
                  <a:gd name="T6" fmla="*/ 1361 w 1530"/>
                  <a:gd name="T7" fmla="*/ 173 h 514"/>
                  <a:gd name="T8" fmla="*/ 1361 w 1530"/>
                  <a:gd name="T9" fmla="*/ 343 h 514"/>
                  <a:gd name="T10" fmla="*/ 1530 w 1530"/>
                  <a:gd name="T11" fmla="*/ 343 h 514"/>
                  <a:gd name="T12" fmla="*/ 1530 w 1530"/>
                  <a:gd name="T13" fmla="*/ 514 h 514"/>
                </a:gdLst>
                <a:ahLst/>
                <a:cxnLst>
                  <a:cxn ang="0">
                    <a:pos x="T0" y="T1"/>
                  </a:cxn>
                  <a:cxn ang="0">
                    <a:pos x="T2" y="T3"/>
                  </a:cxn>
                  <a:cxn ang="0">
                    <a:pos x="T4" y="T5"/>
                  </a:cxn>
                  <a:cxn ang="0">
                    <a:pos x="T6" y="T7"/>
                  </a:cxn>
                  <a:cxn ang="0">
                    <a:pos x="T8" y="T9"/>
                  </a:cxn>
                  <a:cxn ang="0">
                    <a:pos x="T10" y="T11"/>
                  </a:cxn>
                  <a:cxn ang="0">
                    <a:pos x="T12" y="T13"/>
                  </a:cxn>
                </a:cxnLst>
                <a:rect l="0" t="0" r="r" b="b"/>
                <a:pathLst>
                  <a:path w="1530" h="514">
                    <a:moveTo>
                      <a:pt x="0" y="0"/>
                    </a:moveTo>
                    <a:lnTo>
                      <a:pt x="1022" y="0"/>
                    </a:lnTo>
                    <a:lnTo>
                      <a:pt x="1020" y="173"/>
                    </a:lnTo>
                    <a:lnTo>
                      <a:pt x="1361" y="173"/>
                    </a:lnTo>
                    <a:lnTo>
                      <a:pt x="1361" y="343"/>
                    </a:lnTo>
                    <a:lnTo>
                      <a:pt x="1530" y="343"/>
                    </a:lnTo>
                    <a:lnTo>
                      <a:pt x="1530" y="514"/>
                    </a:lnTo>
                  </a:path>
                </a:pathLst>
              </a:custGeom>
              <a:noFill/>
              <a:ln w="19050" cmpd="sng">
                <a:solidFill>
                  <a:srgbClr val="008A4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416" name="AutoShape 368"/>
              <p:cNvCxnSpPr>
                <a:cxnSpLocks noChangeShapeType="1"/>
              </p:cNvCxnSpPr>
              <p:nvPr/>
            </p:nvCxnSpPr>
            <p:spPr bwMode="auto">
              <a:xfrm>
                <a:off x="4988" y="10378"/>
                <a:ext cx="0" cy="68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sp>
            <p:nvSpPr>
              <p:cNvPr id="293" name="Freeform 369"/>
              <p:cNvSpPr>
                <a:spLocks/>
              </p:cNvSpPr>
              <p:nvPr/>
            </p:nvSpPr>
            <p:spPr bwMode="auto">
              <a:xfrm>
                <a:off x="4818" y="11051"/>
                <a:ext cx="1530" cy="680"/>
              </a:xfrm>
              <a:custGeom>
                <a:avLst/>
                <a:gdLst>
                  <a:gd name="T0" fmla="*/ 1530 w 1530"/>
                  <a:gd name="T1" fmla="*/ 0 h 680"/>
                  <a:gd name="T2" fmla="*/ 1530 w 1530"/>
                  <a:gd name="T3" fmla="*/ 340 h 680"/>
                  <a:gd name="T4" fmla="*/ 1360 w 1530"/>
                  <a:gd name="T5" fmla="*/ 340 h 680"/>
                  <a:gd name="T6" fmla="*/ 1360 w 1530"/>
                  <a:gd name="T7" fmla="*/ 510 h 680"/>
                  <a:gd name="T8" fmla="*/ 1190 w 1530"/>
                  <a:gd name="T9" fmla="*/ 510 h 680"/>
                  <a:gd name="T10" fmla="*/ 1190 w 1530"/>
                  <a:gd name="T11" fmla="*/ 680 h 680"/>
                  <a:gd name="T12" fmla="*/ 340 w 1530"/>
                  <a:gd name="T13" fmla="*/ 680 h 680"/>
                  <a:gd name="T14" fmla="*/ 340 w 1530"/>
                  <a:gd name="T15" fmla="*/ 510 h 680"/>
                  <a:gd name="T16" fmla="*/ 510 w 1530"/>
                  <a:gd name="T17" fmla="*/ 510 h 680"/>
                  <a:gd name="T18" fmla="*/ 510 w 1530"/>
                  <a:gd name="T19" fmla="*/ 170 h 680"/>
                  <a:gd name="T20" fmla="*/ 680 w 1530"/>
                  <a:gd name="T21" fmla="*/ 170 h 680"/>
                  <a:gd name="T22" fmla="*/ 680 w 1530"/>
                  <a:gd name="T23" fmla="*/ 0 h 680"/>
                  <a:gd name="T24" fmla="*/ 0 w 1530"/>
                  <a:gd name="T25" fmla="*/ 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0" h="680">
                    <a:moveTo>
                      <a:pt x="1530" y="0"/>
                    </a:moveTo>
                    <a:lnTo>
                      <a:pt x="1530" y="340"/>
                    </a:lnTo>
                    <a:lnTo>
                      <a:pt x="1360" y="340"/>
                    </a:lnTo>
                    <a:lnTo>
                      <a:pt x="1360" y="510"/>
                    </a:lnTo>
                    <a:lnTo>
                      <a:pt x="1190" y="510"/>
                    </a:lnTo>
                    <a:lnTo>
                      <a:pt x="1190" y="680"/>
                    </a:lnTo>
                    <a:lnTo>
                      <a:pt x="340" y="680"/>
                    </a:lnTo>
                    <a:lnTo>
                      <a:pt x="340" y="510"/>
                    </a:lnTo>
                    <a:lnTo>
                      <a:pt x="510" y="510"/>
                    </a:lnTo>
                    <a:lnTo>
                      <a:pt x="510" y="170"/>
                    </a:lnTo>
                    <a:lnTo>
                      <a:pt x="680" y="170"/>
                    </a:lnTo>
                    <a:lnTo>
                      <a:pt x="680" y="0"/>
                    </a:lnTo>
                    <a:lnTo>
                      <a:pt x="0" y="0"/>
                    </a:lnTo>
                  </a:path>
                </a:pathLst>
              </a:custGeom>
              <a:noFill/>
              <a:ln w="19050" cmpd="sng">
                <a:solidFill>
                  <a:srgbClr val="008A4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418" name="AutoShape 370"/>
              <p:cNvCxnSpPr>
                <a:cxnSpLocks noChangeShapeType="1"/>
              </p:cNvCxnSpPr>
              <p:nvPr/>
            </p:nvCxnSpPr>
            <p:spPr bwMode="auto">
              <a:xfrm>
                <a:off x="6348" y="10881"/>
                <a:ext cx="1" cy="17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2419" name="AutoShape 371"/>
              <p:cNvCxnSpPr>
                <a:cxnSpLocks noChangeShapeType="1"/>
              </p:cNvCxnSpPr>
              <p:nvPr/>
            </p:nvCxnSpPr>
            <p:spPr bwMode="auto">
              <a:xfrm>
                <a:off x="5328" y="11051"/>
                <a:ext cx="1" cy="17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grpSp>
        <p:sp>
          <p:nvSpPr>
            <p:cNvPr id="470" name="TextBox 469"/>
            <p:cNvSpPr txBox="1"/>
            <p:nvPr/>
          </p:nvSpPr>
          <p:spPr>
            <a:xfrm>
              <a:off x="3608191" y="5386866"/>
              <a:ext cx="1943100" cy="276999"/>
            </a:xfrm>
            <a:prstGeom prst="rect">
              <a:avLst/>
            </a:prstGeom>
            <a:noFill/>
          </p:spPr>
          <p:txBody>
            <a:bodyPr wrap="square" rtlCol="0">
              <a:spAutoFit/>
            </a:bodyPr>
            <a:lstStyle/>
            <a:p>
              <a:pPr algn="ctr"/>
              <a:r>
                <a:rPr lang="en-GB" sz="1200" dirty="0"/>
                <a:t>Refinement l</a:t>
              </a:r>
              <a:r>
                <a:rPr lang="en-GB" sz="1200" dirty="0" smtClean="0"/>
                <a:t>evel 2</a:t>
              </a:r>
              <a:endParaRPr lang="en-GB" sz="1200" dirty="0"/>
            </a:p>
          </p:txBody>
        </p:sp>
      </p:grpSp>
      <p:grpSp>
        <p:nvGrpSpPr>
          <p:cNvPr id="306" name="Group 305"/>
          <p:cNvGrpSpPr/>
          <p:nvPr/>
        </p:nvGrpSpPr>
        <p:grpSpPr>
          <a:xfrm>
            <a:off x="6250694" y="3444718"/>
            <a:ext cx="1943100" cy="2219147"/>
            <a:chOff x="6250694" y="3444718"/>
            <a:chExt cx="1943100" cy="2219147"/>
          </a:xfrm>
        </p:grpSpPr>
        <p:grpSp>
          <p:nvGrpSpPr>
            <p:cNvPr id="296" name="Group 372"/>
            <p:cNvGrpSpPr>
              <a:grpSpLocks noChangeAspect="1"/>
            </p:cNvGrpSpPr>
            <p:nvPr/>
          </p:nvGrpSpPr>
          <p:grpSpPr bwMode="auto">
            <a:xfrm>
              <a:off x="6250694" y="3444718"/>
              <a:ext cx="1943100" cy="1943100"/>
              <a:chOff x="7283" y="10031"/>
              <a:chExt cx="2040" cy="2041"/>
            </a:xfrm>
          </p:grpSpPr>
          <p:cxnSp>
            <p:nvCxnSpPr>
              <p:cNvPr id="2421" name="AutoShape 373"/>
              <p:cNvCxnSpPr>
                <a:cxnSpLocks noChangeShapeType="1"/>
              </p:cNvCxnSpPr>
              <p:nvPr/>
            </p:nvCxnSpPr>
            <p:spPr bwMode="auto">
              <a:xfrm>
                <a:off x="728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2" name="AutoShape 374"/>
              <p:cNvCxnSpPr>
                <a:cxnSpLocks noChangeShapeType="1"/>
              </p:cNvCxnSpPr>
              <p:nvPr/>
            </p:nvCxnSpPr>
            <p:spPr bwMode="auto">
              <a:xfrm>
                <a:off x="796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3" name="AutoShape 375"/>
              <p:cNvCxnSpPr>
                <a:cxnSpLocks noChangeShapeType="1"/>
              </p:cNvCxnSpPr>
              <p:nvPr/>
            </p:nvCxnSpPr>
            <p:spPr bwMode="auto">
              <a:xfrm>
                <a:off x="864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4" name="AutoShape 376"/>
              <p:cNvCxnSpPr>
                <a:cxnSpLocks noChangeShapeType="1"/>
              </p:cNvCxnSpPr>
              <p:nvPr/>
            </p:nvCxnSpPr>
            <p:spPr bwMode="auto">
              <a:xfrm>
                <a:off x="9323" y="10031"/>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5" name="AutoShape 377"/>
              <p:cNvCxnSpPr>
                <a:cxnSpLocks noChangeShapeType="1"/>
              </p:cNvCxnSpPr>
              <p:nvPr/>
            </p:nvCxnSpPr>
            <p:spPr bwMode="auto">
              <a:xfrm>
                <a:off x="7283" y="10032"/>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6" name="AutoShape 378"/>
              <p:cNvCxnSpPr>
                <a:cxnSpLocks noChangeShapeType="1"/>
              </p:cNvCxnSpPr>
              <p:nvPr/>
            </p:nvCxnSpPr>
            <p:spPr bwMode="auto">
              <a:xfrm>
                <a:off x="7283" y="1071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7" name="AutoShape 379"/>
              <p:cNvCxnSpPr>
                <a:cxnSpLocks noChangeShapeType="1"/>
              </p:cNvCxnSpPr>
              <p:nvPr/>
            </p:nvCxnSpPr>
            <p:spPr bwMode="auto">
              <a:xfrm>
                <a:off x="7283" y="1139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8" name="AutoShape 380"/>
              <p:cNvCxnSpPr>
                <a:cxnSpLocks noChangeShapeType="1"/>
              </p:cNvCxnSpPr>
              <p:nvPr/>
            </p:nvCxnSpPr>
            <p:spPr bwMode="auto">
              <a:xfrm>
                <a:off x="7283" y="1207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29" name="AutoShape 381"/>
              <p:cNvCxnSpPr>
                <a:cxnSpLocks noChangeShapeType="1"/>
              </p:cNvCxnSpPr>
              <p:nvPr/>
            </p:nvCxnSpPr>
            <p:spPr bwMode="auto">
              <a:xfrm>
                <a:off x="762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0" name="AutoShape 382"/>
              <p:cNvCxnSpPr>
                <a:cxnSpLocks noChangeShapeType="1"/>
              </p:cNvCxnSpPr>
              <p:nvPr/>
            </p:nvCxnSpPr>
            <p:spPr bwMode="auto">
              <a:xfrm>
                <a:off x="8303" y="10032"/>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1" name="AutoShape 383"/>
              <p:cNvCxnSpPr>
                <a:cxnSpLocks noChangeShapeType="1"/>
              </p:cNvCxnSpPr>
              <p:nvPr/>
            </p:nvCxnSpPr>
            <p:spPr bwMode="auto">
              <a:xfrm>
                <a:off x="8983" y="10031"/>
                <a:ext cx="0" cy="20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2" name="AutoShape 384"/>
              <p:cNvCxnSpPr>
                <a:cxnSpLocks noChangeShapeType="1"/>
              </p:cNvCxnSpPr>
              <p:nvPr/>
            </p:nvCxnSpPr>
            <p:spPr bwMode="auto">
              <a:xfrm>
                <a:off x="7283" y="1037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3" name="AutoShape 385"/>
              <p:cNvCxnSpPr>
                <a:cxnSpLocks noChangeShapeType="1"/>
              </p:cNvCxnSpPr>
              <p:nvPr/>
            </p:nvCxnSpPr>
            <p:spPr bwMode="auto">
              <a:xfrm>
                <a:off x="7283" y="11048"/>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4" name="AutoShape 386"/>
              <p:cNvCxnSpPr>
                <a:cxnSpLocks noChangeShapeType="1"/>
              </p:cNvCxnSpPr>
              <p:nvPr/>
            </p:nvCxnSpPr>
            <p:spPr bwMode="auto">
              <a:xfrm>
                <a:off x="7283" y="1173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5" name="AutoShape 387"/>
              <p:cNvCxnSpPr>
                <a:cxnSpLocks noChangeShapeType="1"/>
              </p:cNvCxnSpPr>
              <p:nvPr/>
            </p:nvCxnSpPr>
            <p:spPr bwMode="auto">
              <a:xfrm>
                <a:off x="7283" y="10541"/>
                <a:ext cx="20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6" name="AutoShape 388"/>
              <p:cNvCxnSpPr>
                <a:cxnSpLocks noChangeShapeType="1"/>
              </p:cNvCxnSpPr>
              <p:nvPr/>
            </p:nvCxnSpPr>
            <p:spPr bwMode="auto">
              <a:xfrm>
                <a:off x="7283" y="11561"/>
                <a:ext cx="204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7" name="AutoShape 389"/>
              <p:cNvCxnSpPr>
                <a:cxnSpLocks noChangeShapeType="1"/>
              </p:cNvCxnSpPr>
              <p:nvPr/>
            </p:nvCxnSpPr>
            <p:spPr bwMode="auto">
              <a:xfrm>
                <a:off x="7283" y="11221"/>
                <a:ext cx="102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8" name="AutoShape 390"/>
              <p:cNvCxnSpPr>
                <a:cxnSpLocks noChangeShapeType="1"/>
              </p:cNvCxnSpPr>
              <p:nvPr/>
            </p:nvCxnSpPr>
            <p:spPr bwMode="auto">
              <a:xfrm>
                <a:off x="8303" y="11221"/>
                <a:ext cx="102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39" name="AutoShape 391"/>
              <p:cNvCxnSpPr>
                <a:cxnSpLocks noChangeShapeType="1"/>
              </p:cNvCxnSpPr>
              <p:nvPr/>
            </p:nvCxnSpPr>
            <p:spPr bwMode="auto">
              <a:xfrm>
                <a:off x="7453" y="10031"/>
                <a:ext cx="0" cy="170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0" name="AutoShape 392"/>
              <p:cNvCxnSpPr>
                <a:cxnSpLocks noChangeShapeType="1"/>
              </p:cNvCxnSpPr>
              <p:nvPr/>
            </p:nvCxnSpPr>
            <p:spPr bwMode="auto">
              <a:xfrm>
                <a:off x="7793" y="11048"/>
                <a:ext cx="0" cy="102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1" name="AutoShape 393"/>
              <p:cNvCxnSpPr>
                <a:cxnSpLocks noChangeShapeType="1"/>
              </p:cNvCxnSpPr>
              <p:nvPr/>
            </p:nvCxnSpPr>
            <p:spPr bwMode="auto">
              <a:xfrm>
                <a:off x="7793" y="10031"/>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2" name="AutoShape 394"/>
              <p:cNvCxnSpPr>
                <a:cxnSpLocks noChangeShapeType="1"/>
              </p:cNvCxnSpPr>
              <p:nvPr/>
            </p:nvCxnSpPr>
            <p:spPr bwMode="auto">
              <a:xfrm>
                <a:off x="8133" y="10031"/>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3" name="AutoShape 395"/>
              <p:cNvCxnSpPr>
                <a:cxnSpLocks noChangeShapeType="1"/>
              </p:cNvCxnSpPr>
              <p:nvPr/>
            </p:nvCxnSpPr>
            <p:spPr bwMode="auto">
              <a:xfrm>
                <a:off x="8473" y="10031"/>
                <a:ext cx="1" cy="68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4" name="AutoShape 396"/>
              <p:cNvCxnSpPr>
                <a:cxnSpLocks noChangeShapeType="1"/>
              </p:cNvCxnSpPr>
              <p:nvPr/>
            </p:nvCxnSpPr>
            <p:spPr bwMode="auto">
              <a:xfrm>
                <a:off x="8813" y="10031"/>
                <a:ext cx="1" cy="68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5" name="AutoShape 397"/>
              <p:cNvCxnSpPr>
                <a:cxnSpLocks noChangeShapeType="1"/>
              </p:cNvCxnSpPr>
              <p:nvPr/>
            </p:nvCxnSpPr>
            <p:spPr bwMode="auto">
              <a:xfrm>
                <a:off x="8813" y="10714"/>
                <a:ext cx="0" cy="1357"/>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6" name="AutoShape 398"/>
              <p:cNvCxnSpPr>
                <a:cxnSpLocks noChangeShapeType="1"/>
              </p:cNvCxnSpPr>
              <p:nvPr/>
            </p:nvCxnSpPr>
            <p:spPr bwMode="auto">
              <a:xfrm>
                <a:off x="9153" y="10371"/>
                <a:ext cx="1" cy="136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7" name="AutoShape 399"/>
              <p:cNvCxnSpPr>
                <a:cxnSpLocks noChangeShapeType="1"/>
              </p:cNvCxnSpPr>
              <p:nvPr/>
            </p:nvCxnSpPr>
            <p:spPr bwMode="auto">
              <a:xfrm>
                <a:off x="8473" y="11051"/>
                <a:ext cx="0" cy="102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8" name="AutoShape 400"/>
              <p:cNvCxnSpPr>
                <a:cxnSpLocks noChangeShapeType="1"/>
              </p:cNvCxnSpPr>
              <p:nvPr/>
            </p:nvCxnSpPr>
            <p:spPr bwMode="auto">
              <a:xfrm flipH="1">
                <a:off x="8133" y="11048"/>
                <a:ext cx="1" cy="102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49" name="AutoShape 401"/>
              <p:cNvCxnSpPr>
                <a:cxnSpLocks noChangeShapeType="1"/>
              </p:cNvCxnSpPr>
              <p:nvPr/>
            </p:nvCxnSpPr>
            <p:spPr bwMode="auto">
              <a:xfrm>
                <a:off x="8643" y="10881"/>
                <a:ext cx="68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50" name="AutoShape 402"/>
              <p:cNvCxnSpPr>
                <a:cxnSpLocks noChangeShapeType="1"/>
              </p:cNvCxnSpPr>
              <p:nvPr/>
            </p:nvCxnSpPr>
            <p:spPr bwMode="auto">
              <a:xfrm>
                <a:off x="7283" y="10878"/>
                <a:ext cx="1020" cy="3"/>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grpSp>
            <p:nvGrpSpPr>
              <p:cNvPr id="297" name="Group 403"/>
              <p:cNvGrpSpPr>
                <a:grpSpLocks/>
              </p:cNvGrpSpPr>
              <p:nvPr/>
            </p:nvGrpSpPr>
            <p:grpSpPr bwMode="auto">
              <a:xfrm>
                <a:off x="7532" y="10434"/>
                <a:ext cx="1512" cy="1247"/>
                <a:chOff x="2257" y="10434"/>
                <a:chExt cx="1512" cy="1247"/>
              </a:xfrm>
            </p:grpSpPr>
            <p:cxnSp>
              <p:nvCxnSpPr>
                <p:cNvPr id="2452" name="AutoShape 404"/>
                <p:cNvCxnSpPr>
                  <a:cxnSpLocks noChangeShapeType="1"/>
                </p:cNvCxnSpPr>
                <p:nvPr/>
              </p:nvCxnSpPr>
              <p:spPr bwMode="auto">
                <a:xfrm>
                  <a:off x="2257" y="10434"/>
                  <a:ext cx="364" cy="0"/>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53" name="AutoShape 405"/>
                <p:cNvCxnSpPr>
                  <a:cxnSpLocks noChangeShapeType="1"/>
                </p:cNvCxnSpPr>
                <p:nvPr/>
              </p:nvCxnSpPr>
              <p:spPr bwMode="auto">
                <a:xfrm>
                  <a:off x="2728" y="10434"/>
                  <a:ext cx="364"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301" name="Arc 406"/>
                <p:cNvSpPr>
                  <a:spLocks/>
                </p:cNvSpPr>
                <p:nvPr/>
              </p:nvSpPr>
              <p:spPr bwMode="auto">
                <a:xfrm>
                  <a:off x="3092" y="10435"/>
                  <a:ext cx="606" cy="623"/>
                </a:xfrm>
                <a:custGeom>
                  <a:avLst/>
                  <a:gdLst>
                    <a:gd name="G0" fmla="+- 0 0 0"/>
                    <a:gd name="G1" fmla="+- 21600 0 0"/>
                    <a:gd name="G2" fmla="+- 21600 0 0"/>
                    <a:gd name="T0" fmla="*/ 0 w 21014"/>
                    <a:gd name="T1" fmla="*/ 0 h 21600"/>
                    <a:gd name="T2" fmla="*/ 21014 w 21014"/>
                    <a:gd name="T3" fmla="*/ 16602 h 21600"/>
                    <a:gd name="T4" fmla="*/ 0 w 21014"/>
                    <a:gd name="T5" fmla="*/ 21600 h 21600"/>
                  </a:gdLst>
                  <a:ahLst/>
                  <a:cxnLst>
                    <a:cxn ang="0">
                      <a:pos x="T0" y="T1"/>
                    </a:cxn>
                    <a:cxn ang="0">
                      <a:pos x="T2" y="T3"/>
                    </a:cxn>
                    <a:cxn ang="0">
                      <a:pos x="T4" y="T5"/>
                    </a:cxn>
                  </a:cxnLst>
                  <a:rect l="0" t="0" r="r" b="b"/>
                  <a:pathLst>
                    <a:path w="21014" h="21600" fill="none" extrusionOk="0">
                      <a:moveTo>
                        <a:pt x="-1" y="0"/>
                      </a:moveTo>
                      <a:cubicBezTo>
                        <a:pt x="10004" y="0"/>
                        <a:pt x="18699" y="6869"/>
                        <a:pt x="21013" y="16602"/>
                      </a:cubicBezTo>
                    </a:path>
                    <a:path w="21014" h="21600" stroke="0" extrusionOk="0">
                      <a:moveTo>
                        <a:pt x="-1" y="0"/>
                      </a:moveTo>
                      <a:cubicBezTo>
                        <a:pt x="10004" y="0"/>
                        <a:pt x="18699" y="6869"/>
                        <a:pt x="21013" y="16602"/>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2" name="Arc 407"/>
                <p:cNvSpPr>
                  <a:spLocks/>
                </p:cNvSpPr>
                <p:nvPr/>
              </p:nvSpPr>
              <p:spPr bwMode="auto">
                <a:xfrm flipV="1">
                  <a:off x="3146" y="11031"/>
                  <a:ext cx="623" cy="649"/>
                </a:xfrm>
                <a:custGeom>
                  <a:avLst/>
                  <a:gdLst>
                    <a:gd name="G0" fmla="+- 0 0 0"/>
                    <a:gd name="G1" fmla="+- 21600 0 0"/>
                    <a:gd name="G2" fmla="+- 21600 0 0"/>
                    <a:gd name="T0" fmla="*/ 0 w 21600"/>
                    <a:gd name="T1" fmla="*/ 0 h 22526"/>
                    <a:gd name="T2" fmla="*/ 21580 w 21600"/>
                    <a:gd name="T3" fmla="*/ 22526 h 22526"/>
                    <a:gd name="T4" fmla="*/ 0 w 21600"/>
                    <a:gd name="T5" fmla="*/ 21600 h 22526"/>
                  </a:gdLst>
                  <a:ahLst/>
                  <a:cxnLst>
                    <a:cxn ang="0">
                      <a:pos x="T0" y="T1"/>
                    </a:cxn>
                    <a:cxn ang="0">
                      <a:pos x="T2" y="T3"/>
                    </a:cxn>
                    <a:cxn ang="0">
                      <a:pos x="T4" y="T5"/>
                    </a:cxn>
                  </a:cxnLst>
                  <a:rect l="0" t="0" r="r" b="b"/>
                  <a:pathLst>
                    <a:path w="21600" h="22526" fill="none" extrusionOk="0">
                      <a:moveTo>
                        <a:pt x="-1" y="0"/>
                      </a:moveTo>
                      <a:cubicBezTo>
                        <a:pt x="11929" y="0"/>
                        <a:pt x="21600" y="9670"/>
                        <a:pt x="21600" y="21600"/>
                      </a:cubicBezTo>
                      <a:cubicBezTo>
                        <a:pt x="21600" y="21908"/>
                        <a:pt x="21593" y="22217"/>
                        <a:pt x="21580" y="22526"/>
                      </a:cubicBezTo>
                    </a:path>
                    <a:path w="21600" h="22526" stroke="0" extrusionOk="0">
                      <a:moveTo>
                        <a:pt x="-1" y="0"/>
                      </a:moveTo>
                      <a:cubicBezTo>
                        <a:pt x="11929" y="0"/>
                        <a:pt x="21600" y="9670"/>
                        <a:pt x="21600" y="21600"/>
                      </a:cubicBezTo>
                      <a:cubicBezTo>
                        <a:pt x="21600" y="21908"/>
                        <a:pt x="21593" y="22217"/>
                        <a:pt x="21580" y="22526"/>
                      </a:cubicBezTo>
                      <a:lnTo>
                        <a:pt x="0" y="2160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456" name="AutoShape 408"/>
                <p:cNvCxnSpPr>
                  <a:cxnSpLocks noChangeShapeType="1"/>
                </p:cNvCxnSpPr>
                <p:nvPr/>
              </p:nvCxnSpPr>
              <p:spPr bwMode="auto">
                <a:xfrm>
                  <a:off x="2497" y="11680"/>
                  <a:ext cx="649" cy="1"/>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57" name="AutoShape 409"/>
                <p:cNvCxnSpPr>
                  <a:cxnSpLocks noChangeShapeType="1"/>
                </p:cNvCxnSpPr>
                <p:nvPr/>
              </p:nvCxnSpPr>
              <p:spPr bwMode="auto">
                <a:xfrm>
                  <a:off x="2257" y="11118"/>
                  <a:ext cx="613" cy="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458" name="AutoShape 410"/>
                <p:cNvCxnSpPr>
                  <a:cxnSpLocks noChangeShapeType="1"/>
                </p:cNvCxnSpPr>
                <p:nvPr/>
              </p:nvCxnSpPr>
              <p:spPr bwMode="auto">
                <a:xfrm flipV="1">
                  <a:off x="2497" y="11118"/>
                  <a:ext cx="373" cy="562"/>
                </a:xfrm>
                <a:prstGeom prst="straightConnector1">
                  <a:avLst/>
                </a:prstGeom>
                <a:noFill/>
                <a:ln w="19050">
                  <a:solidFill>
                    <a:srgbClr val="000000"/>
                  </a:solidFill>
                  <a:round/>
                  <a:headEnd/>
                  <a:tailEnd/>
                </a:ln>
                <a:extLst>
                  <a:ext uri="{909E8E84-426E-40DD-AFC4-6F175D3DCCD1}">
                    <a14:hiddenFill xmlns:a14="http://schemas.microsoft.com/office/drawing/2010/main">
                      <a:noFill/>
                    </a14:hiddenFill>
                  </a:ext>
                </a:extLst>
              </p:spPr>
            </p:cxnSp>
          </p:grpSp>
          <p:cxnSp>
            <p:nvCxnSpPr>
              <p:cNvPr id="2459" name="AutoShape 411"/>
              <p:cNvCxnSpPr>
                <a:cxnSpLocks noChangeShapeType="1"/>
              </p:cNvCxnSpPr>
              <p:nvPr/>
            </p:nvCxnSpPr>
            <p:spPr bwMode="auto">
              <a:xfrm>
                <a:off x="7623" y="10456"/>
                <a:ext cx="0" cy="68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2460" name="AutoShape 412"/>
              <p:cNvCxnSpPr>
                <a:cxnSpLocks noChangeShapeType="1"/>
              </p:cNvCxnSpPr>
              <p:nvPr/>
            </p:nvCxnSpPr>
            <p:spPr bwMode="auto">
              <a:xfrm>
                <a:off x="7453" y="10456"/>
                <a:ext cx="136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1" name="AutoShape 413"/>
              <p:cNvCxnSpPr>
                <a:cxnSpLocks noChangeShapeType="1"/>
              </p:cNvCxnSpPr>
              <p:nvPr/>
            </p:nvCxnSpPr>
            <p:spPr bwMode="auto">
              <a:xfrm>
                <a:off x="8643" y="10626"/>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2" name="AutoShape 414"/>
              <p:cNvCxnSpPr>
                <a:cxnSpLocks noChangeShapeType="1"/>
              </p:cNvCxnSpPr>
              <p:nvPr/>
            </p:nvCxnSpPr>
            <p:spPr bwMode="auto">
              <a:xfrm>
                <a:off x="8813" y="10796"/>
                <a:ext cx="17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3" name="AutoShape 415"/>
              <p:cNvCxnSpPr>
                <a:cxnSpLocks noChangeShapeType="1"/>
              </p:cNvCxnSpPr>
              <p:nvPr/>
            </p:nvCxnSpPr>
            <p:spPr bwMode="auto">
              <a:xfrm>
                <a:off x="8813" y="10966"/>
                <a:ext cx="34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4" name="AutoShape 416"/>
              <p:cNvCxnSpPr>
                <a:cxnSpLocks noChangeShapeType="1"/>
              </p:cNvCxnSpPr>
              <p:nvPr/>
            </p:nvCxnSpPr>
            <p:spPr bwMode="auto">
              <a:xfrm>
                <a:off x="8983" y="11136"/>
                <a:ext cx="17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5" name="AutoShape 417"/>
              <p:cNvCxnSpPr>
                <a:cxnSpLocks noChangeShapeType="1"/>
              </p:cNvCxnSpPr>
              <p:nvPr/>
            </p:nvCxnSpPr>
            <p:spPr bwMode="auto">
              <a:xfrm>
                <a:off x="8813" y="11306"/>
                <a:ext cx="34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6" name="AutoShape 418"/>
              <p:cNvCxnSpPr>
                <a:cxnSpLocks noChangeShapeType="1"/>
              </p:cNvCxnSpPr>
              <p:nvPr/>
            </p:nvCxnSpPr>
            <p:spPr bwMode="auto">
              <a:xfrm>
                <a:off x="8643" y="11476"/>
                <a:ext cx="34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7" name="AutoShape 419"/>
              <p:cNvCxnSpPr>
                <a:cxnSpLocks noChangeShapeType="1"/>
              </p:cNvCxnSpPr>
              <p:nvPr/>
            </p:nvCxnSpPr>
            <p:spPr bwMode="auto">
              <a:xfrm>
                <a:off x="7623" y="11646"/>
                <a:ext cx="119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8" name="AutoShape 420"/>
              <p:cNvCxnSpPr>
                <a:cxnSpLocks noChangeShapeType="1"/>
              </p:cNvCxnSpPr>
              <p:nvPr/>
            </p:nvCxnSpPr>
            <p:spPr bwMode="auto">
              <a:xfrm>
                <a:off x="7793" y="11476"/>
                <a:ext cx="34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69" name="AutoShape 421"/>
              <p:cNvCxnSpPr>
                <a:cxnSpLocks noChangeShapeType="1"/>
              </p:cNvCxnSpPr>
              <p:nvPr/>
            </p:nvCxnSpPr>
            <p:spPr bwMode="auto">
              <a:xfrm>
                <a:off x="7963" y="11306"/>
                <a:ext cx="17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0" name="AutoShape 422"/>
              <p:cNvCxnSpPr>
                <a:cxnSpLocks noChangeShapeType="1"/>
              </p:cNvCxnSpPr>
              <p:nvPr/>
            </p:nvCxnSpPr>
            <p:spPr bwMode="auto">
              <a:xfrm>
                <a:off x="7453" y="11136"/>
                <a:ext cx="850" cy="1"/>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1" name="AutoShape 423"/>
              <p:cNvCxnSpPr>
                <a:cxnSpLocks noChangeShapeType="1"/>
              </p:cNvCxnSpPr>
              <p:nvPr/>
            </p:nvCxnSpPr>
            <p:spPr bwMode="auto">
              <a:xfrm>
                <a:off x="753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2" name="AutoShape 424"/>
              <p:cNvCxnSpPr>
                <a:cxnSpLocks noChangeShapeType="1"/>
              </p:cNvCxnSpPr>
              <p:nvPr/>
            </p:nvCxnSpPr>
            <p:spPr bwMode="auto">
              <a:xfrm>
                <a:off x="770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3" name="AutoShape 425"/>
              <p:cNvCxnSpPr>
                <a:cxnSpLocks noChangeShapeType="1"/>
              </p:cNvCxnSpPr>
              <p:nvPr/>
            </p:nvCxnSpPr>
            <p:spPr bwMode="auto">
              <a:xfrm>
                <a:off x="787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4" name="AutoShape 426"/>
              <p:cNvCxnSpPr>
                <a:cxnSpLocks noChangeShapeType="1"/>
              </p:cNvCxnSpPr>
              <p:nvPr/>
            </p:nvCxnSpPr>
            <p:spPr bwMode="auto">
              <a:xfrm>
                <a:off x="804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5" name="AutoShape 427"/>
              <p:cNvCxnSpPr>
                <a:cxnSpLocks noChangeShapeType="1"/>
              </p:cNvCxnSpPr>
              <p:nvPr/>
            </p:nvCxnSpPr>
            <p:spPr bwMode="auto">
              <a:xfrm>
                <a:off x="821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6" name="AutoShape 428"/>
              <p:cNvCxnSpPr>
                <a:cxnSpLocks noChangeShapeType="1"/>
              </p:cNvCxnSpPr>
              <p:nvPr/>
            </p:nvCxnSpPr>
            <p:spPr bwMode="auto">
              <a:xfrm>
                <a:off x="838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7" name="AutoShape 429"/>
              <p:cNvCxnSpPr>
                <a:cxnSpLocks noChangeShapeType="1"/>
              </p:cNvCxnSpPr>
              <p:nvPr/>
            </p:nvCxnSpPr>
            <p:spPr bwMode="auto">
              <a:xfrm>
                <a:off x="8558" y="1037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8" name="AutoShape 430"/>
              <p:cNvCxnSpPr>
                <a:cxnSpLocks noChangeShapeType="1"/>
              </p:cNvCxnSpPr>
              <p:nvPr/>
            </p:nvCxnSpPr>
            <p:spPr bwMode="auto">
              <a:xfrm>
                <a:off x="8728" y="10371"/>
                <a:ext cx="0" cy="3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79" name="AutoShape 431"/>
              <p:cNvCxnSpPr>
                <a:cxnSpLocks noChangeShapeType="1"/>
              </p:cNvCxnSpPr>
              <p:nvPr/>
            </p:nvCxnSpPr>
            <p:spPr bwMode="auto">
              <a:xfrm>
                <a:off x="8898" y="10541"/>
                <a:ext cx="0" cy="51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0" name="AutoShape 432"/>
              <p:cNvCxnSpPr>
                <a:cxnSpLocks noChangeShapeType="1"/>
              </p:cNvCxnSpPr>
              <p:nvPr/>
            </p:nvCxnSpPr>
            <p:spPr bwMode="auto">
              <a:xfrm>
                <a:off x="9068" y="10881"/>
                <a:ext cx="0" cy="51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1" name="AutoShape 433"/>
              <p:cNvCxnSpPr>
                <a:cxnSpLocks noChangeShapeType="1"/>
              </p:cNvCxnSpPr>
              <p:nvPr/>
            </p:nvCxnSpPr>
            <p:spPr bwMode="auto">
              <a:xfrm>
                <a:off x="8898" y="11221"/>
                <a:ext cx="1" cy="3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2" name="AutoShape 434"/>
              <p:cNvCxnSpPr>
                <a:cxnSpLocks noChangeShapeType="1"/>
              </p:cNvCxnSpPr>
              <p:nvPr/>
            </p:nvCxnSpPr>
            <p:spPr bwMode="auto">
              <a:xfrm>
                <a:off x="8728" y="11391"/>
                <a:ext cx="1" cy="3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3" name="AutoShape 435"/>
              <p:cNvCxnSpPr>
                <a:cxnSpLocks noChangeShapeType="1"/>
              </p:cNvCxnSpPr>
              <p:nvPr/>
            </p:nvCxnSpPr>
            <p:spPr bwMode="auto">
              <a:xfrm>
                <a:off x="8558" y="1156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4" name="AutoShape 436"/>
              <p:cNvCxnSpPr>
                <a:cxnSpLocks noChangeShapeType="1"/>
              </p:cNvCxnSpPr>
              <p:nvPr/>
            </p:nvCxnSpPr>
            <p:spPr bwMode="auto">
              <a:xfrm>
                <a:off x="8388" y="1156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5" name="AutoShape 437"/>
              <p:cNvCxnSpPr>
                <a:cxnSpLocks noChangeShapeType="1"/>
              </p:cNvCxnSpPr>
              <p:nvPr/>
            </p:nvCxnSpPr>
            <p:spPr bwMode="auto">
              <a:xfrm>
                <a:off x="8218" y="1156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6" name="AutoShape 438"/>
              <p:cNvCxnSpPr>
                <a:cxnSpLocks noChangeShapeType="1"/>
              </p:cNvCxnSpPr>
              <p:nvPr/>
            </p:nvCxnSpPr>
            <p:spPr bwMode="auto">
              <a:xfrm>
                <a:off x="8048" y="11051"/>
                <a:ext cx="1" cy="68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7" name="AutoShape 439"/>
              <p:cNvCxnSpPr>
                <a:cxnSpLocks noChangeShapeType="1"/>
              </p:cNvCxnSpPr>
              <p:nvPr/>
            </p:nvCxnSpPr>
            <p:spPr bwMode="auto">
              <a:xfrm>
                <a:off x="8218" y="1105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8" name="AutoShape 440"/>
              <p:cNvCxnSpPr>
                <a:cxnSpLocks noChangeShapeType="1"/>
              </p:cNvCxnSpPr>
              <p:nvPr/>
            </p:nvCxnSpPr>
            <p:spPr bwMode="auto">
              <a:xfrm>
                <a:off x="7878" y="11391"/>
                <a:ext cx="1" cy="34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89" name="AutoShape 441"/>
              <p:cNvCxnSpPr>
                <a:cxnSpLocks noChangeShapeType="1"/>
              </p:cNvCxnSpPr>
              <p:nvPr/>
            </p:nvCxnSpPr>
            <p:spPr bwMode="auto">
              <a:xfrm>
                <a:off x="7878" y="1105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90" name="AutoShape 442"/>
              <p:cNvCxnSpPr>
                <a:cxnSpLocks noChangeShapeType="1"/>
              </p:cNvCxnSpPr>
              <p:nvPr/>
            </p:nvCxnSpPr>
            <p:spPr bwMode="auto">
              <a:xfrm>
                <a:off x="7708" y="1105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91" name="AutoShape 443"/>
              <p:cNvCxnSpPr>
                <a:cxnSpLocks noChangeShapeType="1"/>
              </p:cNvCxnSpPr>
              <p:nvPr/>
            </p:nvCxnSpPr>
            <p:spPr bwMode="auto">
              <a:xfrm>
                <a:off x="7538" y="1105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92" name="AutoShape 444"/>
              <p:cNvCxnSpPr>
                <a:cxnSpLocks noChangeShapeType="1"/>
              </p:cNvCxnSpPr>
              <p:nvPr/>
            </p:nvCxnSpPr>
            <p:spPr bwMode="auto">
              <a:xfrm>
                <a:off x="7708" y="11561"/>
                <a:ext cx="0" cy="17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93" name="AutoShape 445"/>
              <p:cNvCxnSpPr>
                <a:cxnSpLocks noChangeShapeType="1"/>
              </p:cNvCxnSpPr>
              <p:nvPr/>
            </p:nvCxnSpPr>
            <p:spPr bwMode="auto">
              <a:xfrm>
                <a:off x="7623" y="11901"/>
                <a:ext cx="136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cxnSp>
            <p:nvCxnSpPr>
              <p:cNvPr id="2494" name="AutoShape 446"/>
              <p:cNvCxnSpPr>
                <a:cxnSpLocks noChangeShapeType="1"/>
              </p:cNvCxnSpPr>
              <p:nvPr/>
            </p:nvCxnSpPr>
            <p:spPr bwMode="auto">
              <a:xfrm>
                <a:off x="7283" y="10201"/>
                <a:ext cx="1700" cy="0"/>
              </a:xfrm>
              <a:prstGeom prst="straightConnector1">
                <a:avLst/>
              </a:prstGeom>
              <a:noFill/>
              <a:ln w="3175">
                <a:solidFill>
                  <a:srgbClr val="000000"/>
                </a:solidFill>
                <a:round/>
                <a:headEnd/>
                <a:tailEnd/>
              </a:ln>
              <a:extLst>
                <a:ext uri="{909E8E84-426E-40DD-AFC4-6F175D3DCCD1}">
                  <a14:hiddenFill xmlns:a14="http://schemas.microsoft.com/office/drawing/2010/main">
                    <a:noFill/>
                  </a14:hiddenFill>
                </a:ext>
              </a:extLst>
            </p:spPr>
          </p:cxnSp>
          <p:sp>
            <p:nvSpPr>
              <p:cNvPr id="298" name="Line 447"/>
              <p:cNvSpPr>
                <a:spLocks noChangeShapeType="1"/>
              </p:cNvSpPr>
              <p:nvPr/>
            </p:nvSpPr>
            <p:spPr bwMode="auto">
              <a:xfrm>
                <a:off x="7538" y="10456"/>
                <a:ext cx="340" cy="1"/>
              </a:xfrm>
              <a:prstGeom prst="line">
                <a:avLst/>
              </a:prstGeom>
              <a:noFill/>
              <a:ln w="19050">
                <a:solidFill>
                  <a:srgbClr val="008A45"/>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9" name="Freeform 448"/>
              <p:cNvSpPr>
                <a:spLocks/>
              </p:cNvSpPr>
              <p:nvPr/>
            </p:nvSpPr>
            <p:spPr bwMode="auto">
              <a:xfrm>
                <a:off x="7963" y="10456"/>
                <a:ext cx="1020" cy="425"/>
              </a:xfrm>
              <a:custGeom>
                <a:avLst/>
                <a:gdLst>
                  <a:gd name="T0" fmla="*/ 0 w 1020"/>
                  <a:gd name="T1" fmla="*/ 0 h 425"/>
                  <a:gd name="T2" fmla="*/ 680 w 1020"/>
                  <a:gd name="T3" fmla="*/ 0 h 425"/>
                  <a:gd name="T4" fmla="*/ 680 w 1020"/>
                  <a:gd name="T5" fmla="*/ 85 h 425"/>
                  <a:gd name="T6" fmla="*/ 765 w 1020"/>
                  <a:gd name="T7" fmla="*/ 85 h 425"/>
                  <a:gd name="T8" fmla="*/ 765 w 1020"/>
                  <a:gd name="T9" fmla="*/ 170 h 425"/>
                  <a:gd name="T10" fmla="*/ 850 w 1020"/>
                  <a:gd name="T11" fmla="*/ 170 h 425"/>
                  <a:gd name="T12" fmla="*/ 850 w 1020"/>
                  <a:gd name="T13" fmla="*/ 255 h 425"/>
                  <a:gd name="T14" fmla="*/ 935 w 1020"/>
                  <a:gd name="T15" fmla="*/ 255 h 425"/>
                  <a:gd name="T16" fmla="*/ 935 w 1020"/>
                  <a:gd name="T17" fmla="*/ 340 h 425"/>
                  <a:gd name="T18" fmla="*/ 1020 w 1020"/>
                  <a:gd name="T19" fmla="*/ 340 h 425"/>
                  <a:gd name="T20" fmla="*/ 1020 w 1020"/>
                  <a:gd name="T21"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0" h="425">
                    <a:moveTo>
                      <a:pt x="0" y="0"/>
                    </a:moveTo>
                    <a:lnTo>
                      <a:pt x="680" y="0"/>
                    </a:lnTo>
                    <a:lnTo>
                      <a:pt x="680" y="85"/>
                    </a:lnTo>
                    <a:lnTo>
                      <a:pt x="765" y="85"/>
                    </a:lnTo>
                    <a:lnTo>
                      <a:pt x="765" y="170"/>
                    </a:lnTo>
                    <a:lnTo>
                      <a:pt x="850" y="170"/>
                    </a:lnTo>
                    <a:lnTo>
                      <a:pt x="850" y="255"/>
                    </a:lnTo>
                    <a:lnTo>
                      <a:pt x="935" y="255"/>
                    </a:lnTo>
                    <a:lnTo>
                      <a:pt x="935" y="340"/>
                    </a:lnTo>
                    <a:lnTo>
                      <a:pt x="1020" y="340"/>
                    </a:lnTo>
                    <a:lnTo>
                      <a:pt x="1020" y="425"/>
                    </a:lnTo>
                  </a:path>
                </a:pathLst>
              </a:custGeom>
              <a:noFill/>
              <a:ln w="19050" cmpd="sng">
                <a:solidFill>
                  <a:srgbClr val="008A4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0" name="Freeform 449"/>
              <p:cNvSpPr>
                <a:spLocks/>
              </p:cNvSpPr>
              <p:nvPr/>
            </p:nvSpPr>
            <p:spPr bwMode="auto">
              <a:xfrm>
                <a:off x="7538" y="11051"/>
                <a:ext cx="1530" cy="595"/>
              </a:xfrm>
              <a:custGeom>
                <a:avLst/>
                <a:gdLst>
                  <a:gd name="T0" fmla="*/ 1530 w 1530"/>
                  <a:gd name="T1" fmla="*/ 0 h 595"/>
                  <a:gd name="T2" fmla="*/ 1530 w 1530"/>
                  <a:gd name="T3" fmla="*/ 170 h 595"/>
                  <a:gd name="T4" fmla="*/ 1445 w 1530"/>
                  <a:gd name="T5" fmla="*/ 170 h 595"/>
                  <a:gd name="T6" fmla="*/ 1445 w 1530"/>
                  <a:gd name="T7" fmla="*/ 340 h 595"/>
                  <a:gd name="T8" fmla="*/ 1360 w 1530"/>
                  <a:gd name="T9" fmla="*/ 340 h 595"/>
                  <a:gd name="T10" fmla="*/ 1360 w 1530"/>
                  <a:gd name="T11" fmla="*/ 425 h 595"/>
                  <a:gd name="T12" fmla="*/ 1275 w 1530"/>
                  <a:gd name="T13" fmla="*/ 425 h 595"/>
                  <a:gd name="T14" fmla="*/ 1275 w 1530"/>
                  <a:gd name="T15" fmla="*/ 510 h 595"/>
                  <a:gd name="T16" fmla="*/ 1190 w 1530"/>
                  <a:gd name="T17" fmla="*/ 510 h 595"/>
                  <a:gd name="T18" fmla="*/ 1190 w 1530"/>
                  <a:gd name="T19" fmla="*/ 595 h 595"/>
                  <a:gd name="T20" fmla="*/ 255 w 1530"/>
                  <a:gd name="T21" fmla="*/ 595 h 595"/>
                  <a:gd name="T22" fmla="*/ 255 w 1530"/>
                  <a:gd name="T23" fmla="*/ 510 h 595"/>
                  <a:gd name="T24" fmla="*/ 340 w 1530"/>
                  <a:gd name="T25" fmla="*/ 510 h 595"/>
                  <a:gd name="T26" fmla="*/ 340 w 1530"/>
                  <a:gd name="T27" fmla="*/ 425 h 595"/>
                  <a:gd name="T28" fmla="*/ 425 w 1530"/>
                  <a:gd name="T29" fmla="*/ 425 h 595"/>
                  <a:gd name="T30" fmla="*/ 425 w 1530"/>
                  <a:gd name="T31" fmla="*/ 255 h 595"/>
                  <a:gd name="T32" fmla="*/ 510 w 1530"/>
                  <a:gd name="T33" fmla="*/ 255 h 595"/>
                  <a:gd name="T34" fmla="*/ 510 w 1530"/>
                  <a:gd name="T35" fmla="*/ 170 h 595"/>
                  <a:gd name="T36" fmla="*/ 595 w 1530"/>
                  <a:gd name="T37" fmla="*/ 170 h 595"/>
                  <a:gd name="T38" fmla="*/ 595 w 1530"/>
                  <a:gd name="T39" fmla="*/ 85 h 595"/>
                  <a:gd name="T40" fmla="*/ 0 w 1530"/>
                  <a:gd name="T41" fmla="*/ 8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30" h="595">
                    <a:moveTo>
                      <a:pt x="1530" y="0"/>
                    </a:moveTo>
                    <a:lnTo>
                      <a:pt x="1530" y="170"/>
                    </a:lnTo>
                    <a:lnTo>
                      <a:pt x="1445" y="170"/>
                    </a:lnTo>
                    <a:lnTo>
                      <a:pt x="1445" y="340"/>
                    </a:lnTo>
                    <a:lnTo>
                      <a:pt x="1360" y="340"/>
                    </a:lnTo>
                    <a:lnTo>
                      <a:pt x="1360" y="425"/>
                    </a:lnTo>
                    <a:lnTo>
                      <a:pt x="1275" y="425"/>
                    </a:lnTo>
                    <a:lnTo>
                      <a:pt x="1275" y="510"/>
                    </a:lnTo>
                    <a:lnTo>
                      <a:pt x="1190" y="510"/>
                    </a:lnTo>
                    <a:lnTo>
                      <a:pt x="1190" y="595"/>
                    </a:lnTo>
                    <a:lnTo>
                      <a:pt x="255" y="595"/>
                    </a:lnTo>
                    <a:lnTo>
                      <a:pt x="255" y="510"/>
                    </a:lnTo>
                    <a:lnTo>
                      <a:pt x="340" y="510"/>
                    </a:lnTo>
                    <a:lnTo>
                      <a:pt x="340" y="425"/>
                    </a:lnTo>
                    <a:lnTo>
                      <a:pt x="425" y="425"/>
                    </a:lnTo>
                    <a:lnTo>
                      <a:pt x="425" y="255"/>
                    </a:lnTo>
                    <a:lnTo>
                      <a:pt x="510" y="255"/>
                    </a:lnTo>
                    <a:lnTo>
                      <a:pt x="510" y="170"/>
                    </a:lnTo>
                    <a:lnTo>
                      <a:pt x="595" y="170"/>
                    </a:lnTo>
                    <a:lnTo>
                      <a:pt x="595" y="85"/>
                    </a:lnTo>
                    <a:lnTo>
                      <a:pt x="0" y="85"/>
                    </a:lnTo>
                  </a:path>
                </a:pathLst>
              </a:custGeom>
              <a:noFill/>
              <a:ln w="19050" cmpd="sng">
                <a:solidFill>
                  <a:srgbClr val="008A45"/>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2498" name="AutoShape 450"/>
              <p:cNvCxnSpPr>
                <a:cxnSpLocks noChangeShapeType="1"/>
              </p:cNvCxnSpPr>
              <p:nvPr/>
            </p:nvCxnSpPr>
            <p:spPr bwMode="auto">
              <a:xfrm>
                <a:off x="8983" y="11051"/>
                <a:ext cx="85" cy="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2499" name="AutoShape 451"/>
              <p:cNvCxnSpPr>
                <a:cxnSpLocks noChangeShapeType="1"/>
              </p:cNvCxnSpPr>
              <p:nvPr/>
            </p:nvCxnSpPr>
            <p:spPr bwMode="auto">
              <a:xfrm>
                <a:off x="7878" y="10456"/>
                <a:ext cx="85" cy="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2500" name="AutoShape 452"/>
              <p:cNvCxnSpPr>
                <a:cxnSpLocks noChangeShapeType="1"/>
              </p:cNvCxnSpPr>
              <p:nvPr/>
            </p:nvCxnSpPr>
            <p:spPr bwMode="auto">
              <a:xfrm>
                <a:off x="8983" y="10881"/>
                <a:ext cx="1" cy="170"/>
              </a:xfrm>
              <a:prstGeom prst="straightConnector1">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2501" name="AutoShape 453"/>
              <p:cNvCxnSpPr>
                <a:cxnSpLocks noChangeShapeType="1"/>
              </p:cNvCxnSpPr>
              <p:nvPr/>
            </p:nvCxnSpPr>
            <p:spPr bwMode="auto">
              <a:xfrm>
                <a:off x="8048" y="11136"/>
                <a:ext cx="1" cy="85"/>
              </a:xfrm>
              <a:prstGeom prst="straightConnector1">
                <a:avLst/>
              </a:prstGeom>
              <a:noFill/>
              <a:ln w="12700">
                <a:solidFill>
                  <a:srgbClr val="FF0000"/>
                </a:solidFill>
                <a:round/>
                <a:headEnd/>
                <a:tailEnd/>
              </a:ln>
              <a:extLst>
                <a:ext uri="{909E8E84-426E-40DD-AFC4-6F175D3DCCD1}">
                  <a14:hiddenFill xmlns:a14="http://schemas.microsoft.com/office/drawing/2010/main">
                    <a:noFill/>
                  </a14:hiddenFill>
                </a:ext>
              </a:extLst>
            </p:spPr>
          </p:cxnSp>
        </p:grpSp>
        <p:sp>
          <p:nvSpPr>
            <p:cNvPr id="471" name="TextBox 470"/>
            <p:cNvSpPr txBox="1"/>
            <p:nvPr/>
          </p:nvSpPr>
          <p:spPr>
            <a:xfrm>
              <a:off x="6250694" y="5386866"/>
              <a:ext cx="1943100" cy="276999"/>
            </a:xfrm>
            <a:prstGeom prst="rect">
              <a:avLst/>
            </a:prstGeom>
            <a:noFill/>
          </p:spPr>
          <p:txBody>
            <a:bodyPr wrap="square" rtlCol="0">
              <a:spAutoFit/>
            </a:bodyPr>
            <a:lstStyle/>
            <a:p>
              <a:pPr algn="ctr"/>
              <a:r>
                <a:rPr lang="en-GB" sz="1200" dirty="0"/>
                <a:t>Refinement l</a:t>
              </a:r>
              <a:r>
                <a:rPr lang="en-GB" sz="1200" dirty="0" smtClean="0"/>
                <a:t>evel 3</a:t>
              </a:r>
              <a:endParaRPr lang="en-GB" sz="1200" dirty="0"/>
            </a:p>
          </p:txBody>
        </p:sp>
      </p:grpSp>
      <p:sp>
        <p:nvSpPr>
          <p:cNvPr id="475" name="Down Arrow 474"/>
          <p:cNvSpPr/>
          <p:nvPr/>
        </p:nvSpPr>
        <p:spPr>
          <a:xfrm rot="16200000">
            <a:off x="3113528" y="4262889"/>
            <a:ext cx="309160" cy="319134"/>
          </a:xfrm>
          <a:prstGeom prst="downArrow">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6" name="Down Arrow 475"/>
          <p:cNvSpPr/>
          <p:nvPr/>
        </p:nvSpPr>
        <p:spPr>
          <a:xfrm rot="16200000">
            <a:off x="5745216" y="4262889"/>
            <a:ext cx="309160" cy="319134"/>
          </a:xfrm>
          <a:prstGeom prst="downArrow">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Title 1"/>
          <p:cNvSpPr>
            <a:spLocks noGrp="1"/>
          </p:cNvSpPr>
          <p:nvPr>
            <p:ph type="ctrTitle"/>
          </p:nvPr>
        </p:nvSpPr>
        <p:spPr>
          <a:xfrm>
            <a:off x="467544" y="188643"/>
            <a:ext cx="6552728" cy="576063"/>
          </a:xfrm>
        </p:spPr>
        <p:txBody>
          <a:bodyPr/>
          <a:lstStyle/>
          <a:p>
            <a:r>
              <a:rPr lang="en-GB" cap="none" dirty="0" smtClean="0"/>
              <a:t>EASE-OF-USE</a:t>
            </a:r>
            <a:endParaRPr lang="en-GB" cap="none" dirty="0"/>
          </a:p>
        </p:txBody>
      </p:sp>
      <p:sp>
        <p:nvSpPr>
          <p:cNvPr id="169" name="Content Placeholder 9"/>
          <p:cNvSpPr>
            <a:spLocks noGrp="1"/>
          </p:cNvSpPr>
          <p:nvPr>
            <p:ph sz="quarter" idx="13"/>
          </p:nvPr>
        </p:nvSpPr>
        <p:spPr>
          <a:xfrm>
            <a:off x="467544" y="620688"/>
            <a:ext cx="8424936" cy="647799"/>
          </a:xfrm>
        </p:spPr>
        <p:txBody>
          <a:bodyPr/>
          <a:lstStyle/>
          <a:p>
            <a:pPr algn="l"/>
            <a:r>
              <a:rPr lang="en-GB" sz="3200" dirty="0" smtClean="0">
                <a:solidFill>
                  <a:srgbClr val="7AA9D2"/>
                </a:solidFill>
              </a:rPr>
              <a:t>COMBINED WRAPPING &amp; MESHING</a:t>
            </a:r>
            <a:endParaRPr lang="en-GB" dirty="0">
              <a:solidFill>
                <a:srgbClr val="7AA9D2"/>
              </a:solidFill>
            </a:endParaRPr>
          </a:p>
        </p:txBody>
      </p:sp>
      <p:sp>
        <p:nvSpPr>
          <p:cNvPr id="166" name="TextBox 6"/>
          <p:cNvSpPr txBox="1"/>
          <p:nvPr/>
        </p:nvSpPr>
        <p:spPr>
          <a:xfrm>
            <a:off x="611561" y="1725783"/>
            <a:ext cx="7764688" cy="197592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2"/>
              </a:buBlip>
              <a:defRPr/>
            </a:pPr>
            <a:r>
              <a:rPr lang="en-GB" b="1" dirty="0"/>
              <a:t>Current meshing process</a:t>
            </a:r>
          </a:p>
          <a:p>
            <a:pPr marL="800100" lvl="1" indent="-342900">
              <a:lnSpc>
                <a:spcPct val="120000"/>
              </a:lnSpc>
              <a:buFont typeface="Wingdings" panose="05000000000000000000" pitchFamily="2" charset="2"/>
              <a:buChar char="ü"/>
              <a:defRPr/>
            </a:pPr>
            <a:r>
              <a:rPr lang="en-GB" sz="1600" dirty="0"/>
              <a:t>Tolerant of small gaps (geometry is wrapped at finest mesh level)</a:t>
            </a:r>
          </a:p>
          <a:p>
            <a:pPr marL="800100" lvl="1" indent="-342900">
              <a:lnSpc>
                <a:spcPct val="120000"/>
              </a:lnSpc>
              <a:buFont typeface="Wingdings" panose="05000000000000000000" pitchFamily="2" charset="2"/>
              <a:buChar char="û"/>
              <a:defRPr/>
            </a:pPr>
            <a:r>
              <a:rPr lang="en-GB" sz="1600" dirty="0"/>
              <a:t>Doesn’t handle large (fully-resolved) gaps</a:t>
            </a:r>
          </a:p>
          <a:p>
            <a:pPr marL="342900" indent="-342900">
              <a:lnSpc>
                <a:spcPct val="120000"/>
              </a:lnSpc>
              <a:spcBef>
                <a:spcPts val="0"/>
              </a:spcBef>
              <a:buBlip>
                <a:blip r:embed="rId2"/>
              </a:buBlip>
              <a:defRPr/>
            </a:pPr>
            <a:r>
              <a:rPr lang="en-GB" b="1" dirty="0"/>
              <a:t>Solution:</a:t>
            </a:r>
          </a:p>
          <a:p>
            <a:pPr marL="800100" lvl="1" indent="-342900">
              <a:lnSpc>
                <a:spcPct val="120000"/>
              </a:lnSpc>
              <a:buBlip>
                <a:blip r:embed="rId2"/>
              </a:buBlip>
              <a:defRPr/>
            </a:pPr>
            <a:r>
              <a:rPr lang="en-GB" sz="1600" dirty="0"/>
              <a:t>Perform wrapping at coarser refinement levels:</a:t>
            </a:r>
          </a:p>
          <a:p>
            <a:pPr marL="342900" indent="-342900">
              <a:lnSpc>
                <a:spcPct val="120000"/>
              </a:lnSpc>
              <a:spcBef>
                <a:spcPts val="0"/>
              </a:spcBef>
              <a:buBlip>
                <a:blip r:embed="rId2"/>
              </a:buBlip>
              <a:defRPr/>
            </a:pPr>
            <a:endParaRPr lang="en-GB" dirty="0"/>
          </a:p>
        </p:txBody>
      </p:sp>
    </p:spTree>
    <p:extLst>
      <p:ext uri="{BB962C8B-B14F-4D97-AF65-F5344CB8AC3E}">
        <p14:creationId xmlns:p14="http://schemas.microsoft.com/office/powerpoint/2010/main" val="282149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4"/>
                                        </p:tgtEl>
                                        <p:attrNameLst>
                                          <p:attrName>style.visibility</p:attrName>
                                        </p:attrNameLst>
                                      </p:cBhvr>
                                      <p:to>
                                        <p:strVal val="visible"/>
                                      </p:to>
                                    </p:set>
                                    <p:animEffect transition="in" filter="fade">
                                      <p:cBhvr>
                                        <p:cTn id="7" dur="750"/>
                                        <p:tgtEl>
                                          <p:spTgt spid="304"/>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475"/>
                                        </p:tgtEl>
                                        <p:attrNameLst>
                                          <p:attrName>style.visibility</p:attrName>
                                        </p:attrNameLst>
                                      </p:cBhvr>
                                      <p:to>
                                        <p:strVal val="visible"/>
                                      </p:to>
                                    </p:set>
                                    <p:animEffect transition="in" filter="wipe(left)">
                                      <p:cBhvr>
                                        <p:cTn id="11" dur="250"/>
                                        <p:tgtEl>
                                          <p:spTgt spid="475"/>
                                        </p:tgtEl>
                                      </p:cBhvr>
                                    </p:animEffect>
                                  </p:childTnLst>
                                </p:cTn>
                              </p:par>
                              <p:par>
                                <p:cTn id="12" presetID="10" presetClass="entr" presetSubtype="0" fill="hold" nodeType="withEffect">
                                  <p:stCondLst>
                                    <p:cond delay="0"/>
                                  </p:stCondLst>
                                  <p:childTnLst>
                                    <p:set>
                                      <p:cBhvr>
                                        <p:cTn id="13" dur="1" fill="hold">
                                          <p:stCondLst>
                                            <p:cond delay="0"/>
                                          </p:stCondLst>
                                        </p:cTn>
                                        <p:tgtEl>
                                          <p:spTgt spid="305"/>
                                        </p:tgtEl>
                                        <p:attrNameLst>
                                          <p:attrName>style.visibility</p:attrName>
                                        </p:attrNameLst>
                                      </p:cBhvr>
                                      <p:to>
                                        <p:strVal val="visible"/>
                                      </p:to>
                                    </p:set>
                                    <p:animEffect transition="in" filter="fade">
                                      <p:cBhvr>
                                        <p:cTn id="14" dur="750"/>
                                        <p:tgtEl>
                                          <p:spTgt spid="305"/>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476"/>
                                        </p:tgtEl>
                                        <p:attrNameLst>
                                          <p:attrName>style.visibility</p:attrName>
                                        </p:attrNameLst>
                                      </p:cBhvr>
                                      <p:to>
                                        <p:strVal val="visible"/>
                                      </p:to>
                                    </p:set>
                                    <p:animEffect transition="in" filter="wipe(left)">
                                      <p:cBhvr>
                                        <p:cTn id="18" dur="250"/>
                                        <p:tgtEl>
                                          <p:spTgt spid="476"/>
                                        </p:tgtEl>
                                      </p:cBhvr>
                                    </p:animEffect>
                                  </p:childTnLst>
                                </p:cTn>
                              </p:par>
                              <p:par>
                                <p:cTn id="19" presetID="10" presetClass="entr" presetSubtype="0" fill="hold" nodeType="withEffect">
                                  <p:stCondLst>
                                    <p:cond delay="0"/>
                                  </p:stCondLst>
                                  <p:childTnLst>
                                    <p:set>
                                      <p:cBhvr>
                                        <p:cTn id="20" dur="1" fill="hold">
                                          <p:stCondLst>
                                            <p:cond delay="0"/>
                                          </p:stCondLst>
                                        </p:cTn>
                                        <p:tgtEl>
                                          <p:spTgt spid="306"/>
                                        </p:tgtEl>
                                        <p:attrNameLst>
                                          <p:attrName>style.visibility</p:attrName>
                                        </p:attrNameLst>
                                      </p:cBhvr>
                                      <p:to>
                                        <p:strVal val="visible"/>
                                      </p:to>
                                    </p:set>
                                    <p:animEffect transition="in" filter="fade">
                                      <p:cBhvr>
                                        <p:cTn id="21" dur="75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 grpId="0" animBg="1"/>
      <p:bldP spid="47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txBox="1">
            <a:spLocks/>
          </p:cNvSpPr>
          <p:nvPr/>
        </p:nvSpPr>
        <p:spPr>
          <a:xfrm>
            <a:off x="5617633" y="4412794"/>
            <a:ext cx="3281039" cy="512956"/>
          </a:xfrm>
          <a:prstGeom prst="rect">
            <a:avLst/>
          </a:prstGeom>
          <a:solidFill>
            <a:schemeClr val="bg1"/>
          </a:solidFill>
        </p:spPr>
        <p:txBody>
          <a:bodyPr>
            <a:noAutofit/>
          </a:bodyPr>
          <a:lstStyle>
            <a:lvl1pPr marL="342900" indent="-342900" algn="just" defTabSz="914400" rtl="0" eaLnBrk="1" latinLnBrk="0" hangingPunct="1">
              <a:spcBef>
                <a:spcPct val="20000"/>
              </a:spcBef>
              <a:buFont typeface="Arial" pitchFamily="34" charset="0"/>
              <a:buNone/>
              <a:defRPr sz="2000" kern="1200">
                <a:solidFill>
                  <a:schemeClr val="tx1">
                    <a:lumMod val="85000"/>
                    <a:lumOff val="15000"/>
                  </a:schemeClr>
                </a:solidFill>
                <a:latin typeface="Arial" pitchFamily="34" charset="0"/>
                <a:ea typeface="+mn-ea"/>
                <a:cs typeface="Arial" pitchFamily="34" charset="0"/>
              </a:defRPr>
            </a:lvl1pPr>
            <a:lvl2pPr marL="742950" indent="-285750" algn="just" defTabSz="914400" rtl="0" eaLnBrk="1" latinLnBrk="0" hangingPunct="1">
              <a:spcBef>
                <a:spcPct val="20000"/>
              </a:spcBef>
              <a:buFont typeface="Arial" pitchFamily="34" charset="0"/>
              <a:buNone/>
              <a:defRPr sz="1800" kern="1200">
                <a:solidFill>
                  <a:schemeClr val="tx1">
                    <a:lumMod val="85000"/>
                    <a:lumOff val="15000"/>
                  </a:schemeClr>
                </a:solidFill>
                <a:latin typeface="Arial" pitchFamily="34" charset="0"/>
                <a:ea typeface="+mn-ea"/>
                <a:cs typeface="Arial" pitchFamily="34" charset="0"/>
              </a:defRPr>
            </a:lvl2pPr>
            <a:lvl3pPr marL="1143000" indent="-228600" algn="just" defTabSz="914400" rtl="0" eaLnBrk="1" latinLnBrk="0" hangingPunct="1">
              <a:spcBef>
                <a:spcPct val="20000"/>
              </a:spcBef>
              <a:buFont typeface="Arial" pitchFamily="34" charset="0"/>
              <a:buNone/>
              <a:defRPr sz="1600" kern="1200">
                <a:solidFill>
                  <a:schemeClr val="tx1">
                    <a:lumMod val="85000"/>
                    <a:lumOff val="15000"/>
                  </a:schemeClr>
                </a:solidFill>
                <a:latin typeface="Arial" pitchFamily="34" charset="0"/>
                <a:ea typeface="+mn-ea"/>
                <a:cs typeface="Arial" pitchFamily="34" charset="0"/>
              </a:defRPr>
            </a:lvl3pPr>
            <a:lvl4pPr marL="1600200" indent="-228600" algn="just" defTabSz="914400" rtl="0" eaLnBrk="1" latinLnBrk="0" hangingPunct="1">
              <a:spcBef>
                <a:spcPct val="20000"/>
              </a:spcBef>
              <a:buFont typeface="Arial" pitchFamily="34" charset="0"/>
              <a:buNone/>
              <a:defRPr sz="1400" kern="1200">
                <a:solidFill>
                  <a:schemeClr val="tx1">
                    <a:lumMod val="85000"/>
                    <a:lumOff val="15000"/>
                  </a:schemeClr>
                </a:solidFill>
                <a:latin typeface="Arial" pitchFamily="34" charset="0"/>
                <a:ea typeface="+mn-ea"/>
                <a:cs typeface="Arial" pitchFamily="34" charset="0"/>
              </a:defRPr>
            </a:lvl4pPr>
            <a:lvl5pPr marL="2057400" indent="-228600" algn="just" defTabSz="914400" rtl="0" eaLnBrk="1" latinLnBrk="0" hangingPunct="1">
              <a:spcBef>
                <a:spcPct val="20000"/>
              </a:spcBef>
              <a:buFont typeface="Arial" pitchFamily="34" charset="0"/>
              <a:buNone/>
              <a:defRPr sz="12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r>
              <a:rPr lang="en-GB" sz="1800" dirty="0" smtClean="0"/>
              <a:t>Baseline mesh (no wrapping)</a:t>
            </a:r>
          </a:p>
        </p:txBody>
      </p:sp>
      <p:sp>
        <p:nvSpPr>
          <p:cNvPr id="11" name="Content Placeholder 5"/>
          <p:cNvSpPr txBox="1">
            <a:spLocks/>
          </p:cNvSpPr>
          <p:nvPr/>
        </p:nvSpPr>
        <p:spPr>
          <a:xfrm>
            <a:off x="5617634" y="4412794"/>
            <a:ext cx="3189936" cy="512956"/>
          </a:xfrm>
          <a:prstGeom prst="rect">
            <a:avLst/>
          </a:prstGeom>
          <a:solidFill>
            <a:schemeClr val="bg1"/>
          </a:solidFill>
        </p:spPr>
        <p:txBody>
          <a:bodyPr>
            <a:normAutofit/>
          </a:bodyPr>
          <a:lstStyle>
            <a:lvl1pPr marL="342900" indent="-342900" algn="just" defTabSz="914400" rtl="0" eaLnBrk="1" latinLnBrk="0" hangingPunct="1">
              <a:spcBef>
                <a:spcPct val="20000"/>
              </a:spcBef>
              <a:buFont typeface="Arial" pitchFamily="34" charset="0"/>
              <a:buNone/>
              <a:defRPr sz="2000" kern="1200">
                <a:solidFill>
                  <a:schemeClr val="tx1">
                    <a:lumMod val="85000"/>
                    <a:lumOff val="15000"/>
                  </a:schemeClr>
                </a:solidFill>
                <a:latin typeface="Arial" pitchFamily="34" charset="0"/>
                <a:ea typeface="+mn-ea"/>
                <a:cs typeface="Arial" pitchFamily="34" charset="0"/>
              </a:defRPr>
            </a:lvl1pPr>
            <a:lvl2pPr marL="742950" indent="-285750" algn="just" defTabSz="914400" rtl="0" eaLnBrk="1" latinLnBrk="0" hangingPunct="1">
              <a:spcBef>
                <a:spcPct val="20000"/>
              </a:spcBef>
              <a:buFont typeface="Arial" pitchFamily="34" charset="0"/>
              <a:buNone/>
              <a:defRPr sz="1800" kern="1200">
                <a:solidFill>
                  <a:schemeClr val="tx1">
                    <a:lumMod val="85000"/>
                    <a:lumOff val="15000"/>
                  </a:schemeClr>
                </a:solidFill>
                <a:latin typeface="Arial" pitchFamily="34" charset="0"/>
                <a:ea typeface="+mn-ea"/>
                <a:cs typeface="Arial" pitchFamily="34" charset="0"/>
              </a:defRPr>
            </a:lvl2pPr>
            <a:lvl3pPr marL="1143000" indent="-228600" algn="just" defTabSz="914400" rtl="0" eaLnBrk="1" latinLnBrk="0" hangingPunct="1">
              <a:spcBef>
                <a:spcPct val="20000"/>
              </a:spcBef>
              <a:buFont typeface="Arial" pitchFamily="34" charset="0"/>
              <a:buNone/>
              <a:defRPr sz="1600" kern="1200">
                <a:solidFill>
                  <a:schemeClr val="tx1">
                    <a:lumMod val="85000"/>
                    <a:lumOff val="15000"/>
                  </a:schemeClr>
                </a:solidFill>
                <a:latin typeface="Arial" pitchFamily="34" charset="0"/>
                <a:ea typeface="+mn-ea"/>
                <a:cs typeface="Arial" pitchFamily="34" charset="0"/>
              </a:defRPr>
            </a:lvl3pPr>
            <a:lvl4pPr marL="1600200" indent="-228600" algn="just" defTabSz="914400" rtl="0" eaLnBrk="1" latinLnBrk="0" hangingPunct="1">
              <a:spcBef>
                <a:spcPct val="20000"/>
              </a:spcBef>
              <a:buFont typeface="Arial" pitchFamily="34" charset="0"/>
              <a:buNone/>
              <a:defRPr sz="1400" kern="1200">
                <a:solidFill>
                  <a:schemeClr val="tx1">
                    <a:lumMod val="85000"/>
                    <a:lumOff val="15000"/>
                  </a:schemeClr>
                </a:solidFill>
                <a:latin typeface="Arial" pitchFamily="34" charset="0"/>
                <a:ea typeface="+mn-ea"/>
                <a:cs typeface="Arial" pitchFamily="34" charset="0"/>
              </a:defRPr>
            </a:lvl4pPr>
            <a:lvl5pPr marL="2057400" indent="-228600" algn="just" defTabSz="914400" rtl="0" eaLnBrk="1" latinLnBrk="0" hangingPunct="1">
              <a:spcBef>
                <a:spcPct val="20000"/>
              </a:spcBef>
              <a:buFont typeface="Arial" pitchFamily="34" charset="0"/>
              <a:buNone/>
              <a:defRPr sz="12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r>
              <a:rPr lang="en-GB" dirty="0" smtClean="0"/>
              <a:t>Result at wrap level = 3</a:t>
            </a:r>
          </a:p>
        </p:txBody>
      </p:sp>
      <p:sp>
        <p:nvSpPr>
          <p:cNvPr id="12" name="Content Placeholder 5"/>
          <p:cNvSpPr txBox="1">
            <a:spLocks/>
          </p:cNvSpPr>
          <p:nvPr/>
        </p:nvSpPr>
        <p:spPr>
          <a:xfrm>
            <a:off x="5617634" y="4412794"/>
            <a:ext cx="3189936" cy="512956"/>
          </a:xfrm>
          <a:prstGeom prst="rect">
            <a:avLst/>
          </a:prstGeom>
          <a:solidFill>
            <a:schemeClr val="bg1"/>
          </a:solidFill>
        </p:spPr>
        <p:txBody>
          <a:bodyPr>
            <a:normAutofit/>
          </a:bodyPr>
          <a:lstStyle>
            <a:lvl1pPr marL="342900" indent="-342900" algn="just" defTabSz="914400" rtl="0" eaLnBrk="1" latinLnBrk="0" hangingPunct="1">
              <a:spcBef>
                <a:spcPct val="20000"/>
              </a:spcBef>
              <a:buFont typeface="Arial" pitchFamily="34" charset="0"/>
              <a:buNone/>
              <a:defRPr sz="2000" kern="1200">
                <a:solidFill>
                  <a:schemeClr val="tx1">
                    <a:lumMod val="85000"/>
                    <a:lumOff val="15000"/>
                  </a:schemeClr>
                </a:solidFill>
                <a:latin typeface="Arial" pitchFamily="34" charset="0"/>
                <a:ea typeface="+mn-ea"/>
                <a:cs typeface="Arial" pitchFamily="34" charset="0"/>
              </a:defRPr>
            </a:lvl1pPr>
            <a:lvl2pPr marL="742950" indent="-285750" algn="just" defTabSz="914400" rtl="0" eaLnBrk="1" latinLnBrk="0" hangingPunct="1">
              <a:spcBef>
                <a:spcPct val="20000"/>
              </a:spcBef>
              <a:buFont typeface="Arial" pitchFamily="34" charset="0"/>
              <a:buNone/>
              <a:defRPr sz="1800" kern="1200">
                <a:solidFill>
                  <a:schemeClr val="tx1">
                    <a:lumMod val="85000"/>
                    <a:lumOff val="15000"/>
                  </a:schemeClr>
                </a:solidFill>
                <a:latin typeface="Arial" pitchFamily="34" charset="0"/>
                <a:ea typeface="+mn-ea"/>
                <a:cs typeface="Arial" pitchFamily="34" charset="0"/>
              </a:defRPr>
            </a:lvl2pPr>
            <a:lvl3pPr marL="1143000" indent="-228600" algn="just" defTabSz="914400" rtl="0" eaLnBrk="1" latinLnBrk="0" hangingPunct="1">
              <a:spcBef>
                <a:spcPct val="20000"/>
              </a:spcBef>
              <a:buFont typeface="Arial" pitchFamily="34" charset="0"/>
              <a:buNone/>
              <a:defRPr sz="1600" kern="1200">
                <a:solidFill>
                  <a:schemeClr val="tx1">
                    <a:lumMod val="85000"/>
                    <a:lumOff val="15000"/>
                  </a:schemeClr>
                </a:solidFill>
                <a:latin typeface="Arial" pitchFamily="34" charset="0"/>
                <a:ea typeface="+mn-ea"/>
                <a:cs typeface="Arial" pitchFamily="34" charset="0"/>
              </a:defRPr>
            </a:lvl3pPr>
            <a:lvl4pPr marL="1600200" indent="-228600" algn="just" defTabSz="914400" rtl="0" eaLnBrk="1" latinLnBrk="0" hangingPunct="1">
              <a:spcBef>
                <a:spcPct val="20000"/>
              </a:spcBef>
              <a:buFont typeface="Arial" pitchFamily="34" charset="0"/>
              <a:buNone/>
              <a:defRPr sz="1400" kern="1200">
                <a:solidFill>
                  <a:schemeClr val="tx1">
                    <a:lumMod val="85000"/>
                    <a:lumOff val="15000"/>
                  </a:schemeClr>
                </a:solidFill>
                <a:latin typeface="Arial" pitchFamily="34" charset="0"/>
                <a:ea typeface="+mn-ea"/>
                <a:cs typeface="Arial" pitchFamily="34" charset="0"/>
              </a:defRPr>
            </a:lvl4pPr>
            <a:lvl5pPr marL="2057400" indent="-228600" algn="just" defTabSz="914400" rtl="0" eaLnBrk="1" latinLnBrk="0" hangingPunct="1">
              <a:spcBef>
                <a:spcPct val="20000"/>
              </a:spcBef>
              <a:buFont typeface="Arial" pitchFamily="34" charset="0"/>
              <a:buNone/>
              <a:defRPr sz="12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a:r>
              <a:rPr lang="en-GB" dirty="0" smtClean="0"/>
              <a:t>Result at wrap level = 2</a:t>
            </a:r>
          </a:p>
        </p:txBody>
      </p:sp>
      <p:pic>
        <p:nvPicPr>
          <p:cNvPr id="4101" name="Picture 5" descr="flange_level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31336" y="3297967"/>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FF"/>
                </a:solidFill>
                <a:miter lim="800000"/>
                <a:headEnd/>
                <a:tailEnd/>
              </a14:hiddenLine>
            </a:ext>
          </a:extLst>
        </p:spPr>
      </p:pic>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smtClean="0">
                <a:solidFill>
                  <a:srgbClr val="7AA9D2"/>
                </a:solidFill>
              </a:rPr>
              <a:t>flange</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pic>
        <p:nvPicPr>
          <p:cNvPr id="4098" name="Picture 2" descr="flange_geom_gre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49795" y="1313091"/>
            <a:ext cx="2948878" cy="1859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FF"/>
                </a:solidFill>
                <a:miter lim="800000"/>
                <a:headEnd/>
                <a:tailEnd/>
              </a14:hiddenLine>
            </a:ext>
          </a:extLst>
        </p:spPr>
      </p:pic>
      <p:pic>
        <p:nvPicPr>
          <p:cNvPr id="4100" name="Picture 4" descr="flange_level4_wrapLevel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31336" y="3297967"/>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1F497D"/>
                </a:solidFill>
                <a:miter lim="800000"/>
                <a:headEnd/>
                <a:tailEnd/>
              </a14:hiddenLine>
            </a:ext>
          </a:extLst>
        </p:spPr>
      </p:pic>
      <p:pic>
        <p:nvPicPr>
          <p:cNvPr id="4099" name="Picture 3" descr="flange_level4_wrapLevel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31336" y="3297968"/>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1F497D"/>
                </a:solidFill>
                <a:miter lim="800000"/>
                <a:headEnd/>
                <a:tailEnd/>
              </a14:hiddenLine>
            </a:ext>
          </a:extLst>
        </p:spPr>
      </p:pic>
      <p:sp>
        <p:nvSpPr>
          <p:cNvPr id="13" name="TextBox 6"/>
          <p:cNvSpPr txBox="1"/>
          <p:nvPr/>
        </p:nvSpPr>
        <p:spPr>
          <a:xfrm>
            <a:off x="611562" y="1725783"/>
            <a:ext cx="5444182" cy="175432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6"/>
              </a:buBlip>
              <a:defRPr/>
            </a:pPr>
            <a:r>
              <a:rPr lang="en-GB" dirty="0"/>
              <a:t>Flange geometry from OpenFOAM® tutorial</a:t>
            </a:r>
          </a:p>
          <a:p>
            <a:pPr marL="342900" indent="-342900">
              <a:lnSpc>
                <a:spcPct val="120000"/>
              </a:lnSpc>
              <a:spcBef>
                <a:spcPts val="0"/>
              </a:spcBef>
              <a:buBlip>
                <a:blip r:embed="rId6"/>
              </a:buBlip>
              <a:defRPr/>
            </a:pPr>
            <a:r>
              <a:rPr lang="en-GB" dirty="0"/>
              <a:t>Initial uniform Cartesian mesh created enclosing the geometry</a:t>
            </a:r>
          </a:p>
          <a:p>
            <a:pPr marL="342900" indent="-342900">
              <a:lnSpc>
                <a:spcPct val="120000"/>
              </a:lnSpc>
              <a:spcBef>
                <a:spcPts val="0"/>
              </a:spcBef>
              <a:buBlip>
                <a:blip r:embed="rId6"/>
              </a:buBlip>
              <a:defRPr/>
            </a:pPr>
            <a:r>
              <a:rPr lang="en-GB" dirty="0"/>
              <a:t>The iconHexMesh mesh generator is then used to apply 4 levels of surface refinement </a:t>
            </a:r>
          </a:p>
        </p:txBody>
      </p:sp>
      <p:pic>
        <p:nvPicPr>
          <p:cNvPr id="14" name="Picture 2" descr="https://encrypted-tbn0.gstatic.com/images?q=tbn:ANd9GcQCqFqgJ3af6_67s6BGqu-vVx8ghm14qRAvNaDVbqzOYFqoYMEEDzsYxU7z">
            <a:hlinkClick r:id="rId7" action="ppaction://hlinkfile"/>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55226" y="4220748"/>
            <a:ext cx="723078" cy="70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4823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4101"/>
                                        </p:tgtEl>
                                        <p:attrNameLst>
                                          <p:attrName>style.visibility</p:attrName>
                                        </p:attrNameLst>
                                      </p:cBhvr>
                                      <p:to>
                                        <p:strVal val="visible"/>
                                      </p:to>
                                    </p:set>
                                    <p:animEffect transition="in" filter="fade">
                                      <p:cBhvr>
                                        <p:cTn id="9" dur="500"/>
                                        <p:tgtEl>
                                          <p:spTgt spid="410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4100"/>
                                        </p:tgtEl>
                                        <p:attrNameLst>
                                          <p:attrName>style.visibility</p:attrName>
                                        </p:attrNameLst>
                                      </p:cBhvr>
                                      <p:to>
                                        <p:strVal val="visible"/>
                                      </p:to>
                                    </p:set>
                                    <p:animEffect transition="in" filter="fade">
                                      <p:cBhvr>
                                        <p:cTn id="16" dur="500"/>
                                        <p:tgtEl>
                                          <p:spTgt spid="410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0" presetClass="entr" presetSubtype="0" fill="hold" nodeType="withEffect">
                                  <p:stCondLst>
                                    <p:cond delay="0"/>
                                  </p:stCondLst>
                                  <p:childTnLst>
                                    <p:set>
                                      <p:cBhvr>
                                        <p:cTn id="22" dur="1" fill="hold">
                                          <p:stCondLst>
                                            <p:cond delay="0"/>
                                          </p:stCondLst>
                                        </p:cTn>
                                        <p:tgtEl>
                                          <p:spTgt spid="4099"/>
                                        </p:tgtEl>
                                        <p:attrNameLst>
                                          <p:attrName>style.visibility</p:attrName>
                                        </p:attrNameLst>
                                      </p:cBhvr>
                                      <p:to>
                                        <p:strVal val="visible"/>
                                      </p:to>
                                    </p:set>
                                    <p:animEffect transition="in" filter="fade">
                                      <p:cBhvr>
                                        <p:cTn id="23"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smtClean="0">
                <a:solidFill>
                  <a:srgbClr val="7AA9D2"/>
                </a:solidFill>
              </a:rPr>
              <a:t>flange</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grpSp>
        <p:nvGrpSpPr>
          <p:cNvPr id="7" name="Group 6"/>
          <p:cNvGrpSpPr/>
          <p:nvPr/>
        </p:nvGrpSpPr>
        <p:grpSpPr>
          <a:xfrm>
            <a:off x="467544" y="2413839"/>
            <a:ext cx="4061460" cy="3216938"/>
            <a:chOff x="467544" y="2413839"/>
            <a:chExt cx="4061460" cy="3216938"/>
          </a:xfrm>
        </p:grpSpPr>
        <p:pic>
          <p:nvPicPr>
            <p:cNvPr id="4099" name="Picture 3" descr="flange_level4_wrapLevel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7544" y="2413839"/>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1F497D"/>
                  </a:solidFill>
                  <a:miter lim="800000"/>
                  <a:headEnd/>
                  <a:tailEnd/>
                </a14:hiddenLine>
              </a:ext>
            </a:extLst>
          </p:spPr>
        </p:pic>
        <p:sp>
          <p:nvSpPr>
            <p:cNvPr id="5" name="TextBox 4"/>
            <p:cNvSpPr txBox="1"/>
            <p:nvPr/>
          </p:nvSpPr>
          <p:spPr>
            <a:xfrm>
              <a:off x="736382" y="4984446"/>
              <a:ext cx="3523785" cy="646331"/>
            </a:xfrm>
            <a:prstGeom prst="rect">
              <a:avLst/>
            </a:prstGeom>
            <a:noFill/>
          </p:spPr>
          <p:txBody>
            <a:bodyPr wrap="square" rtlCol="0">
              <a:spAutoFit/>
            </a:bodyPr>
            <a:lstStyle/>
            <a:p>
              <a:pPr algn="ctr"/>
              <a:r>
                <a:rPr lang="en-GB" dirty="0" smtClean="0"/>
                <a:t>Wrapped surface with basic surface snapping</a:t>
              </a:r>
              <a:endParaRPr lang="en-GB" dirty="0"/>
            </a:p>
          </p:txBody>
        </p:sp>
      </p:grpSp>
      <p:grpSp>
        <p:nvGrpSpPr>
          <p:cNvPr id="8" name="Group 7"/>
          <p:cNvGrpSpPr/>
          <p:nvPr/>
        </p:nvGrpSpPr>
        <p:grpSpPr>
          <a:xfrm>
            <a:off x="4672360" y="2413839"/>
            <a:ext cx="4061460" cy="3216938"/>
            <a:chOff x="4672360" y="2413839"/>
            <a:chExt cx="4061460" cy="3216938"/>
          </a:xfrm>
        </p:grpSpPr>
        <p:pic>
          <p:nvPicPr>
            <p:cNvPr id="1026" name="Picture 2" descr="flange_level4_wrapLevel2_FL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2360" y="2413839"/>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1F497D"/>
                  </a:solidFill>
                  <a:miter lim="800000"/>
                  <a:headEnd/>
                  <a:tailEnd/>
                </a14:hiddenLine>
              </a:ext>
            </a:extLst>
          </p:spPr>
        </p:pic>
        <p:sp>
          <p:nvSpPr>
            <p:cNvPr id="9" name="TextBox 8"/>
            <p:cNvSpPr txBox="1"/>
            <p:nvPr/>
          </p:nvSpPr>
          <p:spPr>
            <a:xfrm>
              <a:off x="4941198" y="4984446"/>
              <a:ext cx="3523785" cy="646331"/>
            </a:xfrm>
            <a:prstGeom prst="rect">
              <a:avLst/>
            </a:prstGeom>
            <a:noFill/>
          </p:spPr>
          <p:txBody>
            <a:bodyPr wrap="square" rtlCol="0">
              <a:spAutoFit/>
            </a:bodyPr>
            <a:lstStyle/>
            <a:p>
              <a:pPr algn="ctr"/>
              <a:r>
                <a:rPr lang="en-GB" dirty="0" smtClean="0"/>
                <a:t>Wrapped surface with feature line snapping</a:t>
              </a:r>
              <a:endParaRPr lang="en-GB" dirty="0"/>
            </a:p>
          </p:txBody>
        </p:sp>
      </p:grpSp>
      <p:sp>
        <p:nvSpPr>
          <p:cNvPr id="12" name="TextBox 6"/>
          <p:cNvSpPr txBox="1"/>
          <p:nvPr/>
        </p:nvSpPr>
        <p:spPr>
          <a:xfrm>
            <a:off x="611561" y="1725783"/>
            <a:ext cx="7853421" cy="72660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4"/>
              </a:buBlip>
              <a:defRPr/>
            </a:pPr>
            <a:r>
              <a:rPr lang="en-GB" dirty="0"/>
              <a:t>Existing meshing functionality can be exploited to improve the capture of geometry </a:t>
            </a:r>
            <a:r>
              <a:rPr lang="en-GB" dirty="0" smtClean="0"/>
              <a:t>features</a:t>
            </a:r>
            <a:endParaRPr lang="en-GB" dirty="0"/>
          </a:p>
        </p:txBody>
      </p:sp>
    </p:spTree>
    <p:extLst>
      <p:ext uri="{BB962C8B-B14F-4D97-AF65-F5344CB8AC3E}">
        <p14:creationId xmlns:p14="http://schemas.microsoft.com/office/powerpoint/2010/main" val="69147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457201" y="2413839"/>
            <a:ext cx="4061460" cy="3216938"/>
            <a:chOff x="457201" y="2413839"/>
            <a:chExt cx="4061460" cy="3216938"/>
          </a:xfrm>
        </p:grpSpPr>
        <p:pic>
          <p:nvPicPr>
            <p:cNvPr id="2050" name="Picture 2" descr="flange_wrap_unassigned"/>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1" y="2413839"/>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1F497D"/>
                  </a:solidFill>
                  <a:miter lim="800000"/>
                  <a:headEnd/>
                  <a:tailEnd/>
                </a14:hiddenLine>
              </a:ext>
            </a:extLst>
          </p:spPr>
        </p:pic>
        <p:sp>
          <p:nvSpPr>
            <p:cNvPr id="16" name="TextBox 15"/>
            <p:cNvSpPr txBox="1"/>
            <p:nvPr/>
          </p:nvSpPr>
          <p:spPr>
            <a:xfrm>
              <a:off x="736382" y="4984446"/>
              <a:ext cx="3523785" cy="646331"/>
            </a:xfrm>
            <a:prstGeom prst="rect">
              <a:avLst/>
            </a:prstGeom>
            <a:noFill/>
          </p:spPr>
          <p:txBody>
            <a:bodyPr wrap="square" rtlCol="0">
              <a:spAutoFit/>
            </a:bodyPr>
            <a:lstStyle/>
            <a:p>
              <a:pPr algn="ctr"/>
              <a:r>
                <a:rPr lang="en-GB" dirty="0" smtClean="0"/>
                <a:t>Gap faces (red) assigned to separate patch</a:t>
              </a:r>
              <a:endParaRPr lang="en-GB" dirty="0"/>
            </a:p>
          </p:txBody>
        </p:sp>
      </p:grpSp>
      <p:grpSp>
        <p:nvGrpSpPr>
          <p:cNvPr id="11" name="Group 10"/>
          <p:cNvGrpSpPr/>
          <p:nvPr/>
        </p:nvGrpSpPr>
        <p:grpSpPr>
          <a:xfrm>
            <a:off x="4672360" y="2413839"/>
            <a:ext cx="4061460" cy="3216938"/>
            <a:chOff x="4672360" y="2413839"/>
            <a:chExt cx="4061460" cy="3216938"/>
          </a:xfrm>
        </p:grpSpPr>
        <p:pic>
          <p:nvPicPr>
            <p:cNvPr id="2051" name="Picture 3" descr="flange_wrap_assigne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2360" y="2413839"/>
              <a:ext cx="4061460" cy="257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1F497D"/>
                  </a:solidFill>
                  <a:miter lim="800000"/>
                  <a:headEnd/>
                  <a:tailEnd/>
                </a14:hiddenLine>
              </a:ext>
            </a:extLst>
          </p:spPr>
        </p:pic>
        <p:sp>
          <p:nvSpPr>
            <p:cNvPr id="19" name="TextBox 18"/>
            <p:cNvSpPr txBox="1"/>
            <p:nvPr/>
          </p:nvSpPr>
          <p:spPr>
            <a:xfrm>
              <a:off x="4941198" y="4984446"/>
              <a:ext cx="3523785" cy="646331"/>
            </a:xfrm>
            <a:prstGeom prst="rect">
              <a:avLst/>
            </a:prstGeom>
            <a:noFill/>
          </p:spPr>
          <p:txBody>
            <a:bodyPr wrap="square" rtlCol="0">
              <a:spAutoFit/>
            </a:bodyPr>
            <a:lstStyle/>
            <a:p>
              <a:pPr algn="ctr"/>
              <a:r>
                <a:rPr lang="en-GB" dirty="0" smtClean="0"/>
                <a:t>Gap faces assigned to neighbouring patches</a:t>
              </a:r>
              <a:endParaRPr lang="en-GB" dirty="0"/>
            </a:p>
          </p:txBody>
        </p:sp>
      </p:grpSp>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smtClean="0">
                <a:solidFill>
                  <a:srgbClr val="7AA9D2"/>
                </a:solidFill>
              </a:rPr>
              <a:t>flange</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12" name="TextBox 6"/>
          <p:cNvSpPr txBox="1"/>
          <p:nvPr/>
        </p:nvSpPr>
        <p:spPr>
          <a:xfrm>
            <a:off x="611561" y="1725783"/>
            <a:ext cx="7853421" cy="72660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4"/>
              </a:buBlip>
              <a:defRPr/>
            </a:pPr>
            <a:r>
              <a:rPr lang="en-GB" dirty="0"/>
              <a:t>Faces which close off holes in the geometry (gap faces) can be assigned to a separate patch or to neighbouring patches</a:t>
            </a:r>
            <a:r>
              <a:rPr lang="en-GB" dirty="0" smtClean="0"/>
              <a:t>:</a:t>
            </a:r>
            <a:endParaRPr lang="en-GB" dirty="0"/>
          </a:p>
        </p:txBody>
      </p:sp>
    </p:spTree>
    <p:extLst>
      <p:ext uri="{BB962C8B-B14F-4D97-AF65-F5344CB8AC3E}">
        <p14:creationId xmlns:p14="http://schemas.microsoft.com/office/powerpoint/2010/main" val="175464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4265862" y="919026"/>
            <a:ext cx="5135880" cy="4778157"/>
            <a:chOff x="4265862" y="919026"/>
            <a:chExt cx="5135880" cy="4778157"/>
          </a:xfrm>
        </p:grpSpPr>
        <p:pic>
          <p:nvPicPr>
            <p:cNvPr id="3074" name="Picture 2" descr="original_STL_view1_colou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65862" y="919026"/>
              <a:ext cx="5135880" cy="3947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906537" y="4866186"/>
              <a:ext cx="4014439" cy="830997"/>
            </a:xfrm>
            <a:prstGeom prst="rect">
              <a:avLst/>
            </a:prstGeom>
            <a:solidFill>
              <a:schemeClr val="bg1"/>
            </a:solidFill>
          </p:spPr>
          <p:txBody>
            <a:bodyPr wrap="square" rtlCol="0">
              <a:spAutoFit/>
            </a:bodyPr>
            <a:lstStyle/>
            <a:p>
              <a:pPr algn="ctr"/>
              <a:r>
                <a:rPr lang="en-GB" sz="1600" dirty="0" smtClean="0"/>
                <a:t>Engine geometry: </a:t>
              </a:r>
            </a:p>
            <a:p>
              <a:pPr algn="ctr"/>
              <a:r>
                <a:rPr lang="en-GB" sz="1600" dirty="0" smtClean="0"/>
                <a:t>887 separate components</a:t>
              </a:r>
            </a:p>
            <a:p>
              <a:pPr algn="ctr"/>
              <a:r>
                <a:rPr lang="en-GB" sz="1600" dirty="0" smtClean="0"/>
                <a:t>42 million triangles</a:t>
              </a:r>
              <a:endParaRPr lang="en-GB" sz="1600" dirty="0"/>
            </a:p>
          </p:txBody>
        </p:sp>
      </p:grpSp>
      <p:grpSp>
        <p:nvGrpSpPr>
          <p:cNvPr id="8" name="Group 7"/>
          <p:cNvGrpSpPr/>
          <p:nvPr/>
        </p:nvGrpSpPr>
        <p:grpSpPr>
          <a:xfrm>
            <a:off x="4265862" y="919026"/>
            <a:ext cx="5135880" cy="4778157"/>
            <a:chOff x="4265862" y="919026"/>
            <a:chExt cx="5135880" cy="4778157"/>
          </a:xfrm>
        </p:grpSpPr>
        <p:pic>
          <p:nvPicPr>
            <p:cNvPr id="3075" name="Picture 3" descr="wrapped_STL_view1_gre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5862" y="919026"/>
              <a:ext cx="5135880" cy="3947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4682261" y="4866186"/>
              <a:ext cx="4014439" cy="830997"/>
            </a:xfrm>
            <a:prstGeom prst="rect">
              <a:avLst/>
            </a:prstGeom>
            <a:solidFill>
              <a:schemeClr val="bg1"/>
            </a:solidFill>
          </p:spPr>
          <p:txBody>
            <a:bodyPr wrap="square" rtlCol="0">
              <a:spAutoFit/>
            </a:bodyPr>
            <a:lstStyle/>
            <a:p>
              <a:pPr algn="ctr"/>
              <a:r>
                <a:rPr lang="en-GB" sz="1600" dirty="0" smtClean="0"/>
                <a:t>Wrapped surface:</a:t>
              </a:r>
            </a:p>
            <a:p>
              <a:pPr algn="ctr"/>
              <a:r>
                <a:rPr lang="en-GB" sz="1600" dirty="0" smtClean="0"/>
                <a:t>Single closed manifold surface</a:t>
              </a:r>
            </a:p>
            <a:p>
              <a:pPr algn="ctr"/>
              <a:r>
                <a:rPr lang="en-GB" sz="1600" dirty="0" smtClean="0"/>
                <a:t>762,028 triangles</a:t>
              </a:r>
              <a:endParaRPr lang="en-GB" sz="1600" dirty="0"/>
            </a:p>
          </p:txBody>
        </p:sp>
      </p:grpSp>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smtClean="0">
                <a:solidFill>
                  <a:srgbClr val="7AA9D2"/>
                </a:solidFill>
              </a:rPr>
              <a:t>engine block</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12" name="TextBox 11"/>
          <p:cNvSpPr txBox="1"/>
          <p:nvPr/>
        </p:nvSpPr>
        <p:spPr>
          <a:xfrm>
            <a:off x="5305170" y="764706"/>
            <a:ext cx="1212257" cy="577081"/>
          </a:xfrm>
          <a:prstGeom prst="rect">
            <a:avLst/>
          </a:prstGeom>
          <a:noFill/>
        </p:spPr>
        <p:txBody>
          <a:bodyPr wrap="square" rtlCol="0">
            <a:spAutoFit/>
          </a:bodyPr>
          <a:lstStyle/>
          <a:p>
            <a:pPr algn="ctr"/>
            <a:r>
              <a:rPr lang="en-GB" sz="1050" dirty="0" smtClean="0"/>
              <a:t>Geometry courtesy of </a:t>
            </a:r>
          </a:p>
          <a:p>
            <a:pPr algn="ctr"/>
            <a:r>
              <a:rPr lang="en-GB" sz="1050" dirty="0" err="1"/>
              <a:t>Škoda</a:t>
            </a:r>
            <a:r>
              <a:rPr lang="en-GB" sz="1050" dirty="0"/>
              <a:t> Auto</a:t>
            </a:r>
            <a:r>
              <a:rPr lang="en-GB" sz="1050" dirty="0" smtClean="0"/>
              <a:t> </a:t>
            </a:r>
          </a:p>
        </p:txBody>
      </p:sp>
      <p:sp>
        <p:nvSpPr>
          <p:cNvPr id="13" name="TextBox 6"/>
          <p:cNvSpPr txBox="1"/>
          <p:nvPr/>
        </p:nvSpPr>
        <p:spPr>
          <a:xfrm>
            <a:off x="611562" y="1725783"/>
            <a:ext cx="4150220" cy="390876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spcAft>
                <a:spcPts val="600"/>
              </a:spcAft>
              <a:buBlip>
                <a:blip r:embed="rId4"/>
              </a:buBlip>
              <a:defRPr/>
            </a:pPr>
            <a:r>
              <a:rPr lang="en-GB" dirty="0"/>
              <a:t>Highly detailed engine block</a:t>
            </a:r>
          </a:p>
          <a:p>
            <a:pPr marL="342900" indent="-342900">
              <a:lnSpc>
                <a:spcPct val="120000"/>
              </a:lnSpc>
              <a:spcBef>
                <a:spcPts val="0"/>
              </a:spcBef>
              <a:spcAft>
                <a:spcPts val="600"/>
              </a:spcAft>
              <a:buBlip>
                <a:blip r:embed="rId4"/>
              </a:buBlip>
              <a:defRPr/>
            </a:pPr>
            <a:r>
              <a:rPr lang="en-GB" dirty="0"/>
              <a:t>Initial Cartesian mesh created with element size of 1.25m</a:t>
            </a:r>
          </a:p>
          <a:p>
            <a:pPr marL="342900" indent="-342900">
              <a:lnSpc>
                <a:spcPct val="120000"/>
              </a:lnSpc>
              <a:spcBef>
                <a:spcPts val="0"/>
              </a:spcBef>
              <a:buBlip>
                <a:blip r:embed="rId4"/>
              </a:buBlip>
              <a:defRPr/>
            </a:pPr>
            <a:r>
              <a:rPr lang="en-GB" dirty="0"/>
              <a:t>Uniform surface refinement of level 9 applied to engine</a:t>
            </a:r>
          </a:p>
          <a:p>
            <a:pPr marL="800100" lvl="1" indent="-342900">
              <a:lnSpc>
                <a:spcPct val="120000"/>
              </a:lnSpc>
              <a:spcAft>
                <a:spcPts val="600"/>
              </a:spcAft>
              <a:buBlip>
                <a:blip r:embed="rId4"/>
              </a:buBlip>
              <a:defRPr/>
            </a:pPr>
            <a:r>
              <a:rPr lang="en-GB" sz="1600" dirty="0"/>
              <a:t>Small element size of 2.4mm</a:t>
            </a:r>
          </a:p>
          <a:p>
            <a:pPr marL="342900" indent="-342900">
              <a:lnSpc>
                <a:spcPct val="120000"/>
              </a:lnSpc>
              <a:spcBef>
                <a:spcPts val="0"/>
              </a:spcBef>
              <a:buBlip>
                <a:blip r:embed="rId4"/>
              </a:buBlip>
              <a:defRPr/>
            </a:pPr>
            <a:r>
              <a:rPr lang="en-GB" dirty="0"/>
              <a:t>Wrap level of 5 applied </a:t>
            </a:r>
          </a:p>
          <a:p>
            <a:pPr marL="800100" lvl="1" indent="-342900">
              <a:lnSpc>
                <a:spcPct val="120000"/>
              </a:lnSpc>
              <a:spcAft>
                <a:spcPts val="600"/>
              </a:spcAft>
              <a:buBlip>
                <a:blip r:embed="rId4"/>
              </a:buBlip>
              <a:defRPr/>
            </a:pPr>
            <a:r>
              <a:rPr lang="en-GB" sz="1600" dirty="0"/>
              <a:t>Close holes &lt; 40mm Ø</a:t>
            </a:r>
          </a:p>
          <a:p>
            <a:pPr marL="342900" indent="-342900">
              <a:lnSpc>
                <a:spcPct val="120000"/>
              </a:lnSpc>
              <a:spcBef>
                <a:spcPts val="0"/>
              </a:spcBef>
              <a:buBlip>
                <a:blip r:embed="rId4"/>
              </a:buBlip>
              <a:defRPr/>
            </a:pPr>
            <a:r>
              <a:rPr lang="en-GB" dirty="0"/>
              <a:t>Wrapping process took 278s </a:t>
            </a:r>
          </a:p>
          <a:p>
            <a:pPr marL="800100" lvl="1" indent="-342900">
              <a:lnSpc>
                <a:spcPct val="120000"/>
              </a:lnSpc>
              <a:spcAft>
                <a:spcPts val="600"/>
              </a:spcAft>
              <a:buBlip>
                <a:blip r:embed="rId4"/>
              </a:buBlip>
              <a:defRPr/>
            </a:pPr>
            <a:r>
              <a:rPr lang="en-GB" sz="1600" dirty="0"/>
              <a:t>2 Intel Xeon X5650 (2.67GHz) </a:t>
            </a:r>
            <a:r>
              <a:rPr lang="en-GB" sz="1600" dirty="0" smtClean="0"/>
              <a:t>processors</a:t>
            </a:r>
            <a:endParaRPr lang="en-GB" sz="1600" dirty="0"/>
          </a:p>
        </p:txBody>
      </p:sp>
      <p:pic>
        <p:nvPicPr>
          <p:cNvPr id="15" name="Picture 2" descr="https://encrypted-tbn0.gstatic.com/images?q=tbn:ANd9GcQCqFqgJ3af6_67s6BGqu-vVx8ghm14qRAvNaDVbqzOYFqoYMEEDzsYxU7z">
            <a:hlinkClick r:id="rId5" action="ppaction://hlinkfile"/>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296995" y="4929543"/>
            <a:ext cx="723078" cy="70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480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414795" y="4121644"/>
            <a:ext cx="1757606" cy="1254931"/>
            <a:chOff x="6414795" y="4121644"/>
            <a:chExt cx="1757606" cy="1254931"/>
          </a:xfrm>
        </p:grpSpPr>
        <p:sp>
          <p:nvSpPr>
            <p:cNvPr id="8" name="Rectangle 7"/>
            <p:cNvSpPr/>
            <p:nvPr/>
          </p:nvSpPr>
          <p:spPr>
            <a:xfrm>
              <a:off x="6414795" y="4121644"/>
              <a:ext cx="1757606" cy="1254931"/>
            </a:xfrm>
            <a:prstGeom prst="rect">
              <a:avLst/>
            </a:prstGeom>
            <a:solidFill>
              <a:schemeClr val="bg2">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C:\Users\David Martineau\Pictures\creating_a_better_process_7366(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14795" y="4121644"/>
              <a:ext cx="1757606" cy="1254931"/>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6372200" y="1665212"/>
            <a:ext cx="1775717" cy="1992389"/>
            <a:chOff x="6372200" y="1052736"/>
            <a:chExt cx="1775717" cy="1992389"/>
          </a:xfrm>
        </p:grpSpPr>
        <p:sp>
          <p:nvSpPr>
            <p:cNvPr id="3" name="Rectangle 2"/>
            <p:cNvSpPr/>
            <p:nvPr/>
          </p:nvSpPr>
          <p:spPr>
            <a:xfrm>
              <a:off x="6372200" y="1052736"/>
              <a:ext cx="1775717" cy="199238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2200" y="1052736"/>
              <a:ext cx="1775717" cy="1992389"/>
            </a:xfrm>
            <a:prstGeom prst="rect">
              <a:avLst/>
            </a:prstGeom>
            <a:solidFill>
              <a:schemeClr val="bg1"/>
            </a:solidFill>
            <a:ln>
              <a:noFill/>
            </a:ln>
          </p:spPr>
        </p:pic>
      </p:grpSp>
      <p:sp>
        <p:nvSpPr>
          <p:cNvPr id="2" name="Title 1"/>
          <p:cNvSpPr>
            <a:spLocks noGrp="1"/>
          </p:cNvSpPr>
          <p:nvPr>
            <p:ph type="ctrTitle"/>
          </p:nvPr>
        </p:nvSpPr>
        <p:spPr/>
        <p:txBody>
          <a:bodyPr/>
          <a:lstStyle/>
          <a:p>
            <a:r>
              <a:rPr lang="de-DE" dirty="0">
                <a:solidFill>
                  <a:srgbClr val="7AA9D2"/>
                </a:solidFill>
              </a:rPr>
              <a:t>agenda</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graphicFrame>
        <p:nvGraphicFramePr>
          <p:cNvPr id="6" name="Diagram 5"/>
          <p:cNvGraphicFramePr/>
          <p:nvPr>
            <p:extLst>
              <p:ext uri="{D42A27DB-BD31-4B8C-83A1-F6EECF244321}">
                <p14:modId xmlns:p14="http://schemas.microsoft.com/office/powerpoint/2010/main" val="1443052663"/>
              </p:ext>
            </p:extLst>
          </p:nvPr>
        </p:nvGraphicFramePr>
        <p:xfrm>
          <a:off x="611560" y="1988840"/>
          <a:ext cx="5208240" cy="34721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Content Placeholder 14"/>
          <p:cNvSpPr>
            <a:spLocks noGrp="1"/>
          </p:cNvSpPr>
          <p:nvPr>
            <p:ph sz="quarter" idx="4294967295"/>
          </p:nvPr>
        </p:nvSpPr>
        <p:spPr>
          <a:xfrm>
            <a:off x="467544" y="728973"/>
            <a:ext cx="5185515" cy="647799"/>
          </a:xfrm>
          <a:prstGeom prst="rect">
            <a:avLst/>
          </a:prstGeom>
        </p:spPr>
        <p:txBody>
          <a:bodyPr/>
          <a:lstStyle/>
          <a:p>
            <a:r>
              <a:rPr lang="de-DE" sz="2400" b="1" spc="-100" dirty="0" smtClean="0">
                <a:latin typeface="Arial Black" pitchFamily="34" charset="0"/>
                <a:ea typeface="+mj-ea"/>
                <a:cs typeface="+mj-cs"/>
              </a:rPr>
              <a:t>iconCFD</a:t>
            </a:r>
            <a:r>
              <a:rPr lang="de-DE" sz="2400" baseline="30000" dirty="0" smtClean="0">
                <a:effectLst>
                  <a:outerShdw blurRad="38100" dist="38100" dir="2700000" algn="tl">
                    <a:srgbClr val="000000">
                      <a:alpha val="43137"/>
                    </a:srgbClr>
                  </a:outerShdw>
                </a:effectLst>
                <a:sym typeface="Symbol"/>
              </a:rPr>
              <a:t></a:t>
            </a:r>
            <a:r>
              <a:rPr lang="de-DE" sz="2400" b="1" spc="-100" dirty="0" smtClean="0">
                <a:latin typeface="Arial Black" pitchFamily="34" charset="0"/>
                <a:ea typeface="+mj-ea"/>
                <a:cs typeface="+mj-cs"/>
              </a:rPr>
              <a:t> MESH &amp; WRAP</a:t>
            </a:r>
            <a:endParaRPr lang="en-GB" sz="2400" b="1" spc="-100" dirty="0">
              <a:latin typeface="Arial Black" pitchFamily="34" charset="0"/>
              <a:ea typeface="+mj-ea"/>
              <a:cs typeface="+mj-cs"/>
            </a:endParaRPr>
          </a:p>
        </p:txBody>
      </p:sp>
    </p:spTree>
    <p:extLst>
      <p:ext uri="{BB962C8B-B14F-4D97-AF65-F5344CB8AC3E}">
        <p14:creationId xmlns:p14="http://schemas.microsoft.com/office/powerpoint/2010/main" val="17367660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smtClean="0">
                <a:solidFill>
                  <a:srgbClr val="7AA9D2"/>
                </a:solidFill>
              </a:rPr>
              <a:t>engine block</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grpSp>
        <p:nvGrpSpPr>
          <p:cNvPr id="9" name="Group 8"/>
          <p:cNvGrpSpPr/>
          <p:nvPr/>
        </p:nvGrpSpPr>
        <p:grpSpPr>
          <a:xfrm>
            <a:off x="718479" y="2586220"/>
            <a:ext cx="3595116" cy="3142432"/>
            <a:chOff x="718479" y="2258432"/>
            <a:chExt cx="3595116" cy="3142432"/>
          </a:xfrm>
        </p:grpSpPr>
        <p:pic>
          <p:nvPicPr>
            <p:cNvPr id="4098" name="Picture 2" descr="original_STL_view2_colou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8479" y="2258432"/>
              <a:ext cx="3595116" cy="276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18479" y="5062310"/>
              <a:ext cx="3595116" cy="338554"/>
            </a:xfrm>
            <a:prstGeom prst="rect">
              <a:avLst/>
            </a:prstGeom>
            <a:noFill/>
          </p:spPr>
          <p:txBody>
            <a:bodyPr wrap="square" rtlCol="0">
              <a:spAutoFit/>
            </a:bodyPr>
            <a:lstStyle/>
            <a:p>
              <a:pPr algn="ctr"/>
              <a:r>
                <a:rPr lang="en-GB" sz="1600" dirty="0" smtClean="0"/>
                <a:t>Engine geometry</a:t>
              </a:r>
              <a:endParaRPr lang="en-GB" sz="1600" dirty="0"/>
            </a:p>
          </p:txBody>
        </p:sp>
      </p:grpSp>
      <p:grpSp>
        <p:nvGrpSpPr>
          <p:cNvPr id="10" name="Group 9"/>
          <p:cNvGrpSpPr/>
          <p:nvPr/>
        </p:nvGrpSpPr>
        <p:grpSpPr>
          <a:xfrm>
            <a:off x="4861234" y="2586220"/>
            <a:ext cx="3595116" cy="3142432"/>
            <a:chOff x="4861234" y="2258432"/>
            <a:chExt cx="3595116" cy="3142432"/>
          </a:xfrm>
        </p:grpSpPr>
        <p:pic>
          <p:nvPicPr>
            <p:cNvPr id="4099" name="Picture 3" descr="wrapped_STL_view2_colou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61234" y="2258432"/>
              <a:ext cx="3595116" cy="276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4861234" y="5062310"/>
              <a:ext cx="3595116" cy="338554"/>
            </a:xfrm>
            <a:prstGeom prst="rect">
              <a:avLst/>
            </a:prstGeom>
            <a:noFill/>
          </p:spPr>
          <p:txBody>
            <a:bodyPr wrap="square" rtlCol="0">
              <a:spAutoFit/>
            </a:bodyPr>
            <a:lstStyle/>
            <a:p>
              <a:pPr algn="ctr"/>
              <a:r>
                <a:rPr lang="en-GB" sz="1600" dirty="0" smtClean="0"/>
                <a:t>Wrapped surface</a:t>
              </a:r>
              <a:endParaRPr lang="en-GB" sz="1600" dirty="0"/>
            </a:p>
          </p:txBody>
        </p:sp>
      </p:grpSp>
      <p:sp>
        <p:nvSpPr>
          <p:cNvPr id="12" name="TextBox 6"/>
          <p:cNvSpPr txBox="1"/>
          <p:nvPr/>
        </p:nvSpPr>
        <p:spPr>
          <a:xfrm>
            <a:off x="611561" y="1725783"/>
            <a:ext cx="7853421" cy="72660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4"/>
              </a:buBlip>
              <a:defRPr/>
            </a:pPr>
            <a:r>
              <a:rPr lang="en-GB" dirty="0"/>
              <a:t>Wrapping is able to close large holes in geometry, whilst still capturing fine details</a:t>
            </a:r>
            <a:r>
              <a:rPr lang="en-GB" dirty="0" smtClean="0"/>
              <a:t>:</a:t>
            </a:r>
            <a:endParaRPr lang="en-GB" dirty="0"/>
          </a:p>
        </p:txBody>
      </p:sp>
    </p:spTree>
    <p:extLst>
      <p:ext uri="{BB962C8B-B14F-4D97-AF65-F5344CB8AC3E}">
        <p14:creationId xmlns:p14="http://schemas.microsoft.com/office/powerpoint/2010/main" val="27824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8524" b="5880"/>
          <a:stretch/>
        </p:blipFill>
        <p:spPr bwMode="auto">
          <a:xfrm>
            <a:off x="4732649" y="620689"/>
            <a:ext cx="4266734" cy="2434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err="1" smtClean="0">
                <a:solidFill>
                  <a:srgbClr val="7AA9D2"/>
                </a:solidFill>
              </a:rPr>
              <a:t>uhtm</a:t>
            </a:r>
            <a:r>
              <a:rPr lang="en-GB" dirty="0" smtClean="0">
                <a:solidFill>
                  <a:srgbClr val="7AA9D2"/>
                </a:solidFill>
              </a:rPr>
              <a:t> case</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pic>
        <p:nvPicPr>
          <p:cNvPr id="5122" name="Picture 2" descr="geometry_view1_2"/>
          <p:cNvPicPr>
            <a:picLocks noChangeAspect="1" noChangeArrowheads="1"/>
          </p:cNvPicPr>
          <p:nvPr/>
        </p:nvPicPr>
        <p:blipFill>
          <a:blip r:embed="rId3" cstate="screen">
            <a:extLst>
              <a:ext uri="{28A0092B-C50C-407E-A947-70E740481C1C}">
                <a14:useLocalDpi xmlns:a14="http://schemas.microsoft.com/office/drawing/2010/main"/>
              </a:ext>
            </a:extLst>
          </a:blip>
          <a:srcRect l="4820" r="7832"/>
          <a:stretch>
            <a:fillRect/>
          </a:stretch>
        </p:blipFill>
        <p:spPr bwMode="auto">
          <a:xfrm>
            <a:off x="4391374" y="2944738"/>
            <a:ext cx="4463811" cy="284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geometry_view1_clip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7212" r="7951"/>
          <a:stretch/>
        </p:blipFill>
        <p:spPr bwMode="auto">
          <a:xfrm>
            <a:off x="4552032" y="2933587"/>
            <a:ext cx="4335490" cy="2842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787126" y="5090633"/>
            <a:ext cx="1212257" cy="577081"/>
          </a:xfrm>
          <a:prstGeom prst="rect">
            <a:avLst/>
          </a:prstGeom>
          <a:noFill/>
        </p:spPr>
        <p:txBody>
          <a:bodyPr wrap="square" rtlCol="0">
            <a:spAutoFit/>
          </a:bodyPr>
          <a:lstStyle/>
          <a:p>
            <a:pPr algn="ctr"/>
            <a:r>
              <a:rPr lang="en-GB" sz="1050" dirty="0" smtClean="0"/>
              <a:t>Geometry courtesy of </a:t>
            </a:r>
          </a:p>
          <a:p>
            <a:pPr algn="ctr"/>
            <a:r>
              <a:rPr lang="en-GB" sz="1050" dirty="0" err="1"/>
              <a:t>Škoda</a:t>
            </a:r>
            <a:r>
              <a:rPr lang="en-GB" sz="1050" dirty="0"/>
              <a:t> Auto</a:t>
            </a:r>
            <a:r>
              <a:rPr lang="en-GB" sz="1050" dirty="0" smtClean="0"/>
              <a:t> </a:t>
            </a:r>
          </a:p>
        </p:txBody>
      </p:sp>
      <p:sp>
        <p:nvSpPr>
          <p:cNvPr id="10" name="TextBox 6"/>
          <p:cNvSpPr txBox="1"/>
          <p:nvPr/>
        </p:nvSpPr>
        <p:spPr>
          <a:xfrm>
            <a:off x="611562" y="1725783"/>
            <a:ext cx="4400386" cy="35640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5"/>
              </a:buBlip>
              <a:defRPr/>
            </a:pPr>
            <a:r>
              <a:rPr lang="en-GB" dirty="0"/>
              <a:t>Detailed model of Skoda Fabia II including:</a:t>
            </a:r>
          </a:p>
          <a:p>
            <a:pPr marL="800100" lvl="1" indent="-342900">
              <a:lnSpc>
                <a:spcPct val="120000"/>
              </a:lnSpc>
              <a:buBlip>
                <a:blip r:embed="rId5"/>
              </a:buBlip>
              <a:defRPr/>
            </a:pPr>
            <a:r>
              <a:rPr lang="en-GB" sz="1600" dirty="0"/>
              <a:t>electrical components </a:t>
            </a:r>
          </a:p>
          <a:p>
            <a:pPr marL="800100" lvl="1" indent="-342900">
              <a:lnSpc>
                <a:spcPct val="120000"/>
              </a:lnSpc>
              <a:buBlip>
                <a:blip r:embed="rId5"/>
              </a:buBlip>
              <a:defRPr/>
            </a:pPr>
            <a:r>
              <a:rPr lang="en-GB" sz="1600" dirty="0"/>
              <a:t>exhaust system</a:t>
            </a:r>
          </a:p>
          <a:p>
            <a:pPr marL="800100" lvl="1" indent="-342900">
              <a:lnSpc>
                <a:spcPct val="120000"/>
              </a:lnSpc>
              <a:buBlip>
                <a:blip r:embed="rId5"/>
              </a:buBlip>
              <a:defRPr/>
            </a:pPr>
            <a:r>
              <a:rPr lang="en-GB" sz="1600" dirty="0"/>
              <a:t>cooling</a:t>
            </a:r>
          </a:p>
          <a:p>
            <a:pPr marL="800100" lvl="1" indent="-342900">
              <a:lnSpc>
                <a:spcPct val="120000"/>
              </a:lnSpc>
              <a:buBlip>
                <a:blip r:embed="rId5"/>
              </a:buBlip>
              <a:defRPr/>
            </a:pPr>
            <a:r>
              <a:rPr lang="en-GB" sz="1600" dirty="0"/>
              <a:t>power-train</a:t>
            </a:r>
          </a:p>
          <a:p>
            <a:pPr marL="800100" lvl="1" indent="-342900">
              <a:lnSpc>
                <a:spcPct val="120000"/>
              </a:lnSpc>
              <a:buBlip>
                <a:blip r:embed="rId5"/>
              </a:buBlip>
              <a:defRPr/>
            </a:pPr>
            <a:r>
              <a:rPr lang="en-GB" sz="1600" dirty="0"/>
              <a:t>suspension</a:t>
            </a:r>
          </a:p>
          <a:p>
            <a:pPr marL="342900" indent="-342900">
              <a:lnSpc>
                <a:spcPct val="120000"/>
              </a:lnSpc>
              <a:spcBef>
                <a:spcPts val="0"/>
              </a:spcBef>
              <a:buBlip>
                <a:blip r:embed="rId5"/>
              </a:buBlip>
              <a:defRPr/>
            </a:pPr>
            <a:endParaRPr lang="en-GB" dirty="0"/>
          </a:p>
          <a:p>
            <a:pPr marL="342900" indent="-342900">
              <a:lnSpc>
                <a:spcPct val="120000"/>
              </a:lnSpc>
              <a:spcBef>
                <a:spcPts val="0"/>
              </a:spcBef>
              <a:buBlip>
                <a:blip r:embed="rId5"/>
              </a:buBlip>
              <a:defRPr/>
            </a:pPr>
            <a:r>
              <a:rPr lang="en-GB" dirty="0"/>
              <a:t>14 STL files:</a:t>
            </a:r>
          </a:p>
          <a:p>
            <a:pPr marL="800100" lvl="1" indent="-342900">
              <a:lnSpc>
                <a:spcPct val="120000"/>
              </a:lnSpc>
              <a:buBlip>
                <a:blip r:embed="rId5"/>
              </a:buBlip>
              <a:defRPr/>
            </a:pPr>
            <a:r>
              <a:rPr lang="en-GB" sz="1600" dirty="0"/>
              <a:t>382 solids</a:t>
            </a:r>
          </a:p>
          <a:p>
            <a:pPr marL="800100" lvl="1" indent="-342900">
              <a:lnSpc>
                <a:spcPct val="120000"/>
              </a:lnSpc>
              <a:buBlip>
                <a:blip r:embed="rId5"/>
              </a:buBlip>
              <a:defRPr/>
            </a:pPr>
            <a:r>
              <a:rPr lang="en-GB" sz="1600" dirty="0"/>
              <a:t>36 million </a:t>
            </a:r>
            <a:r>
              <a:rPr lang="en-GB" sz="1600" dirty="0" smtClean="0"/>
              <a:t>triangles</a:t>
            </a:r>
            <a:endParaRPr lang="en-GB" sz="1600" dirty="0"/>
          </a:p>
        </p:txBody>
      </p:sp>
    </p:spTree>
    <p:extLst>
      <p:ext uri="{BB962C8B-B14F-4D97-AF65-F5344CB8AC3E}">
        <p14:creationId xmlns:p14="http://schemas.microsoft.com/office/powerpoint/2010/main" val="376732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geometry_view1_2"/>
          <p:cNvPicPr>
            <a:picLocks noChangeAspect="1" noChangeArrowheads="1"/>
          </p:cNvPicPr>
          <p:nvPr/>
        </p:nvPicPr>
        <p:blipFill>
          <a:blip r:embed="rId2" cstate="screen">
            <a:extLst>
              <a:ext uri="{28A0092B-C50C-407E-A947-70E740481C1C}">
                <a14:useLocalDpi xmlns:a14="http://schemas.microsoft.com/office/drawing/2010/main"/>
              </a:ext>
            </a:extLst>
          </a:blip>
          <a:srcRect l="4820" r="7832"/>
          <a:stretch>
            <a:fillRect/>
          </a:stretch>
        </p:blipFill>
        <p:spPr bwMode="auto">
          <a:xfrm>
            <a:off x="3242797" y="1737533"/>
            <a:ext cx="5588974" cy="35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surface_wrap_view1"/>
          <p:cNvPicPr>
            <a:picLocks noChangeAspect="1" noChangeArrowheads="1"/>
          </p:cNvPicPr>
          <p:nvPr/>
        </p:nvPicPr>
        <p:blipFill>
          <a:blip r:embed="rId3" cstate="screen">
            <a:extLst>
              <a:ext uri="{28A0092B-C50C-407E-A947-70E740481C1C}">
                <a14:useLocalDpi xmlns:a14="http://schemas.microsoft.com/office/drawing/2010/main"/>
              </a:ext>
            </a:extLst>
          </a:blip>
          <a:srcRect l="4153" r="7170"/>
          <a:stretch>
            <a:fillRect/>
          </a:stretch>
        </p:blipFill>
        <p:spPr bwMode="auto">
          <a:xfrm>
            <a:off x="3198193" y="1737533"/>
            <a:ext cx="5674010" cy="35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descr="surface_wrap_view1_clip"/>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410880" y="1737533"/>
            <a:ext cx="5733120" cy="35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err="1" smtClean="0">
                <a:solidFill>
                  <a:srgbClr val="7AA9D2"/>
                </a:solidFill>
              </a:rPr>
              <a:t>uhtm</a:t>
            </a:r>
            <a:r>
              <a:rPr lang="en-GB" dirty="0" smtClean="0">
                <a:solidFill>
                  <a:srgbClr val="7AA9D2"/>
                </a:solidFill>
              </a:rPr>
              <a:t> case</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14" name="TextBox 13"/>
          <p:cNvSpPr txBox="1"/>
          <p:nvPr/>
        </p:nvSpPr>
        <p:spPr>
          <a:xfrm>
            <a:off x="6764622" y="4812421"/>
            <a:ext cx="2141034" cy="584775"/>
          </a:xfrm>
          <a:prstGeom prst="rect">
            <a:avLst/>
          </a:prstGeom>
          <a:solidFill>
            <a:schemeClr val="bg1"/>
          </a:solidFill>
        </p:spPr>
        <p:txBody>
          <a:bodyPr wrap="square" rtlCol="0">
            <a:spAutoFit/>
          </a:bodyPr>
          <a:lstStyle/>
          <a:p>
            <a:pPr algn="ctr"/>
            <a:r>
              <a:rPr lang="en-GB" sz="1600" dirty="0" smtClean="0"/>
              <a:t>UHTM geometry:</a:t>
            </a:r>
          </a:p>
          <a:p>
            <a:pPr algn="ctr"/>
            <a:r>
              <a:rPr lang="en-GB" sz="1600" dirty="0" smtClean="0"/>
              <a:t> 36M triangles</a:t>
            </a:r>
            <a:endParaRPr lang="en-GB" sz="1600" dirty="0"/>
          </a:p>
        </p:txBody>
      </p:sp>
      <p:sp>
        <p:nvSpPr>
          <p:cNvPr id="13" name="TextBox 12"/>
          <p:cNvSpPr txBox="1"/>
          <p:nvPr/>
        </p:nvSpPr>
        <p:spPr>
          <a:xfrm>
            <a:off x="6764622" y="4812421"/>
            <a:ext cx="2141034" cy="584775"/>
          </a:xfrm>
          <a:prstGeom prst="rect">
            <a:avLst/>
          </a:prstGeom>
          <a:solidFill>
            <a:schemeClr val="bg1"/>
          </a:solidFill>
        </p:spPr>
        <p:txBody>
          <a:bodyPr wrap="square" rtlCol="0">
            <a:spAutoFit/>
          </a:bodyPr>
          <a:lstStyle/>
          <a:p>
            <a:pPr algn="ctr"/>
            <a:r>
              <a:rPr lang="en-GB" sz="1600" dirty="0" smtClean="0"/>
              <a:t>Wrapped surface:</a:t>
            </a:r>
          </a:p>
          <a:p>
            <a:pPr algn="ctr"/>
            <a:r>
              <a:rPr lang="en-GB" sz="1600" dirty="0" smtClean="0"/>
              <a:t>12.5M triangles</a:t>
            </a:r>
            <a:endParaRPr lang="en-GB" sz="1600" dirty="0"/>
          </a:p>
        </p:txBody>
      </p:sp>
      <p:sp>
        <p:nvSpPr>
          <p:cNvPr id="15" name="TextBox 14"/>
          <p:cNvSpPr txBox="1"/>
          <p:nvPr/>
        </p:nvSpPr>
        <p:spPr>
          <a:xfrm>
            <a:off x="7619514" y="979946"/>
            <a:ext cx="1212257" cy="577081"/>
          </a:xfrm>
          <a:prstGeom prst="rect">
            <a:avLst/>
          </a:prstGeom>
          <a:noFill/>
        </p:spPr>
        <p:txBody>
          <a:bodyPr wrap="square" rtlCol="0">
            <a:spAutoFit/>
          </a:bodyPr>
          <a:lstStyle/>
          <a:p>
            <a:pPr algn="ctr"/>
            <a:r>
              <a:rPr lang="en-GB" sz="1050" dirty="0" smtClean="0"/>
              <a:t>Geometry courtesy of </a:t>
            </a:r>
          </a:p>
          <a:p>
            <a:pPr algn="ctr"/>
            <a:r>
              <a:rPr lang="en-GB" sz="1050" dirty="0" err="1"/>
              <a:t>Škoda</a:t>
            </a:r>
            <a:r>
              <a:rPr lang="en-GB" sz="1050" dirty="0"/>
              <a:t> Auto</a:t>
            </a:r>
            <a:r>
              <a:rPr lang="en-GB" sz="1050" dirty="0" smtClean="0"/>
              <a:t> </a:t>
            </a:r>
          </a:p>
        </p:txBody>
      </p:sp>
      <p:sp>
        <p:nvSpPr>
          <p:cNvPr id="16" name="TextBox 6"/>
          <p:cNvSpPr txBox="1"/>
          <p:nvPr/>
        </p:nvSpPr>
        <p:spPr>
          <a:xfrm>
            <a:off x="611562" y="1725783"/>
            <a:ext cx="4400386" cy="14219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5"/>
              </a:buBlip>
              <a:defRPr/>
            </a:pPr>
            <a:r>
              <a:rPr lang="en-GB" dirty="0"/>
              <a:t>Initial Cartesian mesh created with element size of 0.625m</a:t>
            </a:r>
          </a:p>
          <a:p>
            <a:pPr marL="342900" indent="-342900">
              <a:lnSpc>
                <a:spcPct val="120000"/>
              </a:lnSpc>
              <a:spcBef>
                <a:spcPts val="0"/>
              </a:spcBef>
              <a:buBlip>
                <a:blip r:embed="rId5"/>
              </a:buBlip>
              <a:defRPr/>
            </a:pPr>
            <a:r>
              <a:rPr lang="en-GB" dirty="0"/>
              <a:t>Surface mesh refined to level 8</a:t>
            </a:r>
          </a:p>
          <a:p>
            <a:pPr marL="800100" lvl="1" indent="-342900">
              <a:lnSpc>
                <a:spcPct val="120000"/>
              </a:lnSpc>
              <a:buBlip>
                <a:blip r:embed="rId5"/>
              </a:buBlip>
              <a:defRPr/>
            </a:pPr>
            <a:r>
              <a:rPr lang="en-GB" sz="1600" dirty="0"/>
              <a:t>Element size of </a:t>
            </a:r>
            <a:r>
              <a:rPr lang="en-GB" sz="1600" dirty="0" smtClean="0"/>
              <a:t>2.44mm</a:t>
            </a:r>
            <a:endParaRPr lang="en-GB" sz="1600" dirty="0"/>
          </a:p>
        </p:txBody>
      </p:sp>
      <p:sp>
        <p:nvSpPr>
          <p:cNvPr id="17" name="TextBox 6"/>
          <p:cNvSpPr txBox="1"/>
          <p:nvPr/>
        </p:nvSpPr>
        <p:spPr>
          <a:xfrm>
            <a:off x="617320" y="3146205"/>
            <a:ext cx="2988522" cy="14219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5"/>
              </a:buBlip>
              <a:defRPr/>
            </a:pPr>
            <a:r>
              <a:rPr lang="en-GB" dirty="0"/>
              <a:t>2 levels of curvature refinement applied</a:t>
            </a:r>
          </a:p>
          <a:p>
            <a:pPr marL="342900" indent="-342900">
              <a:lnSpc>
                <a:spcPct val="120000"/>
              </a:lnSpc>
              <a:spcBef>
                <a:spcPts val="0"/>
              </a:spcBef>
              <a:buBlip>
                <a:blip r:embed="rId5"/>
              </a:buBlip>
              <a:defRPr/>
            </a:pPr>
            <a:r>
              <a:rPr lang="en-GB" dirty="0"/>
              <a:t>Wrap level of 4</a:t>
            </a:r>
          </a:p>
          <a:p>
            <a:pPr marL="800100" lvl="1" indent="-342900">
              <a:lnSpc>
                <a:spcPct val="120000"/>
              </a:lnSpc>
              <a:buBlip>
                <a:blip r:embed="rId5"/>
              </a:buBlip>
              <a:defRPr/>
            </a:pPr>
            <a:r>
              <a:rPr lang="en-GB" sz="1600" dirty="0"/>
              <a:t>40mm hole </a:t>
            </a:r>
            <a:r>
              <a:rPr lang="en-GB" sz="1600" dirty="0" smtClean="0"/>
              <a:t>size</a:t>
            </a:r>
            <a:endParaRPr lang="en-GB" sz="1600" dirty="0"/>
          </a:p>
        </p:txBody>
      </p:sp>
      <p:sp>
        <p:nvSpPr>
          <p:cNvPr id="18" name="TextBox 6"/>
          <p:cNvSpPr txBox="1"/>
          <p:nvPr/>
        </p:nvSpPr>
        <p:spPr>
          <a:xfrm>
            <a:off x="614452" y="4566627"/>
            <a:ext cx="5130740" cy="128394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5"/>
              </a:buBlip>
              <a:defRPr/>
            </a:pPr>
            <a:r>
              <a:rPr lang="en-GB" sz="1600" dirty="0" smtClean="0"/>
              <a:t>Complete </a:t>
            </a:r>
            <a:r>
              <a:rPr lang="en-GB" sz="1600" dirty="0"/>
              <a:t>process:</a:t>
            </a:r>
          </a:p>
          <a:p>
            <a:pPr marL="800100" lvl="1" indent="-342900">
              <a:lnSpc>
                <a:spcPct val="120000"/>
              </a:lnSpc>
              <a:buBlip>
                <a:blip r:embed="rId5"/>
              </a:buBlip>
              <a:defRPr/>
            </a:pPr>
            <a:r>
              <a:rPr lang="en-GB" sz="1600" dirty="0"/>
              <a:t>Completed in 2h 42m</a:t>
            </a:r>
          </a:p>
          <a:p>
            <a:pPr marL="800100" lvl="1" indent="-342900">
              <a:lnSpc>
                <a:spcPct val="120000"/>
              </a:lnSpc>
              <a:buBlip>
                <a:blip r:embed="rId5"/>
              </a:buBlip>
              <a:defRPr/>
            </a:pPr>
            <a:r>
              <a:rPr lang="en-GB" sz="1600" dirty="0"/>
              <a:t>32 cores with Intel Xeon E5-2670 (2.60GHz) processors</a:t>
            </a:r>
          </a:p>
        </p:txBody>
      </p:sp>
    </p:spTree>
    <p:extLst>
      <p:ext uri="{BB962C8B-B14F-4D97-AF65-F5344CB8AC3E}">
        <p14:creationId xmlns:p14="http://schemas.microsoft.com/office/powerpoint/2010/main" val="278299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147"/>
                                        </p:tgtEl>
                                        <p:attrNameLst>
                                          <p:attrName>style.visibility</p:attrName>
                                        </p:attrNameLst>
                                      </p:cBhvr>
                                      <p:to>
                                        <p:strVal val="visible"/>
                                      </p:to>
                                    </p:set>
                                    <p:animEffect transition="in" filter="fade">
                                      <p:cBhvr>
                                        <p:cTn id="14"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93779" y="2482453"/>
            <a:ext cx="6382688" cy="3053566"/>
          </a:xfrm>
          <a:prstGeom prst="rect">
            <a:avLst/>
          </a:prstGeom>
        </p:spPr>
      </p:pic>
      <p:pic>
        <p:nvPicPr>
          <p:cNvPr id="1026" name="Picture 2" descr="background_mesh_slice"/>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68911" y="2321847"/>
            <a:ext cx="6168952" cy="3421031"/>
          </a:xfrm>
          <a:prstGeom prst="rect">
            <a:avLst/>
          </a:prstGeom>
          <a:solidFill>
            <a:schemeClr val="bg1"/>
          </a:solidFill>
          <a:ln>
            <a:noFill/>
          </a:ln>
          <a:extLst/>
        </p:spPr>
      </p:pic>
      <p:sp>
        <p:nvSpPr>
          <p:cNvPr id="2" name="Title 1"/>
          <p:cNvSpPr>
            <a:spLocks noGrp="1"/>
          </p:cNvSpPr>
          <p:nvPr>
            <p:ph type="ctrTitle"/>
          </p:nvPr>
        </p:nvSpPr>
        <p:spPr/>
        <p:txBody>
          <a:bodyPr/>
          <a:lstStyle/>
          <a:p>
            <a:r>
              <a:rPr lang="en-GB" dirty="0" smtClean="0"/>
              <a:t>RESULTS</a:t>
            </a:r>
            <a:endParaRPr lang="en-GB" dirty="0"/>
          </a:p>
        </p:txBody>
      </p:sp>
      <p:sp>
        <p:nvSpPr>
          <p:cNvPr id="3" name="Content Placeholder 2"/>
          <p:cNvSpPr>
            <a:spLocks noGrp="1"/>
          </p:cNvSpPr>
          <p:nvPr>
            <p:ph sz="quarter" idx="13"/>
          </p:nvPr>
        </p:nvSpPr>
        <p:spPr/>
        <p:txBody>
          <a:bodyPr/>
          <a:lstStyle/>
          <a:p>
            <a:r>
              <a:rPr lang="en-GB" dirty="0" smtClean="0">
                <a:solidFill>
                  <a:srgbClr val="7AA9D2"/>
                </a:solidFill>
              </a:rPr>
              <a:t>UHTM CASE</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6" name="TextBox 5"/>
          <p:cNvSpPr txBox="1"/>
          <p:nvPr/>
        </p:nvSpPr>
        <p:spPr>
          <a:xfrm>
            <a:off x="544095" y="1542491"/>
            <a:ext cx="4403469" cy="400110"/>
          </a:xfrm>
          <a:prstGeom prst="rect">
            <a:avLst/>
          </a:prstGeom>
          <a:noFill/>
        </p:spPr>
        <p:txBody>
          <a:bodyPr wrap="square" rtlCol="0">
            <a:spAutoFit/>
          </a:bodyPr>
          <a:lstStyle/>
          <a:p>
            <a:r>
              <a:rPr lang="en-GB" sz="2000" dirty="0" smtClean="0"/>
              <a:t>Background mesh with no wrapping</a:t>
            </a:r>
            <a:endParaRPr lang="en-GB" sz="2000" dirty="0"/>
          </a:p>
        </p:txBody>
      </p:sp>
      <p:sp>
        <p:nvSpPr>
          <p:cNvPr id="8" name="TextBox 7"/>
          <p:cNvSpPr txBox="1"/>
          <p:nvPr/>
        </p:nvSpPr>
        <p:spPr>
          <a:xfrm>
            <a:off x="544095" y="1542491"/>
            <a:ext cx="4123426" cy="707886"/>
          </a:xfrm>
          <a:prstGeom prst="rect">
            <a:avLst/>
          </a:prstGeom>
          <a:solidFill>
            <a:schemeClr val="bg1"/>
          </a:solidFill>
        </p:spPr>
        <p:txBody>
          <a:bodyPr wrap="square" rtlCol="0">
            <a:spAutoFit/>
          </a:bodyPr>
          <a:lstStyle/>
          <a:p>
            <a:r>
              <a:rPr lang="en-GB" sz="2000" dirty="0" smtClean="0"/>
              <a:t>Background mesh with wrapping activated</a:t>
            </a:r>
            <a:endParaRPr lang="en-GB" sz="2000" dirty="0"/>
          </a:p>
        </p:txBody>
      </p:sp>
      <p:pic>
        <p:nvPicPr>
          <p:cNvPr id="9"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8524" b="5880"/>
          <a:stretch/>
        </p:blipFill>
        <p:spPr bwMode="auto">
          <a:xfrm>
            <a:off x="5748823" y="620689"/>
            <a:ext cx="3250560" cy="1854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5653668" y="557561"/>
            <a:ext cx="3490332" cy="198491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7703313" y="4958938"/>
            <a:ext cx="1212257" cy="577081"/>
          </a:xfrm>
          <a:prstGeom prst="rect">
            <a:avLst/>
          </a:prstGeom>
          <a:noFill/>
        </p:spPr>
        <p:txBody>
          <a:bodyPr wrap="square" rtlCol="0">
            <a:spAutoFit/>
          </a:bodyPr>
          <a:lstStyle/>
          <a:p>
            <a:pPr algn="ctr"/>
            <a:r>
              <a:rPr lang="en-GB" sz="1050" dirty="0" smtClean="0"/>
              <a:t>Geometry courtesy of </a:t>
            </a:r>
          </a:p>
          <a:p>
            <a:pPr algn="ctr"/>
            <a:r>
              <a:rPr lang="en-GB" sz="1050" dirty="0" err="1"/>
              <a:t>Škoda</a:t>
            </a:r>
            <a:r>
              <a:rPr lang="en-GB" sz="1050" dirty="0"/>
              <a:t> Auto</a:t>
            </a:r>
            <a:r>
              <a:rPr lang="en-GB" sz="1050" dirty="0" smtClean="0"/>
              <a:t> </a:t>
            </a:r>
          </a:p>
        </p:txBody>
      </p:sp>
      <p:pic>
        <p:nvPicPr>
          <p:cNvPr id="12" name="Picture 2" descr="https://encrypted-tbn0.gstatic.com/images?q=tbn:ANd9GcQCqFqgJ3af6_67s6BGqu-vVx8ghm14qRAvNaDVbqzOYFqoYMEEDzsYxU7z">
            <a:hlinkClick r:id="rId5" action="ppaction://hlinkfile"/>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935456" y="3722780"/>
            <a:ext cx="723078" cy="70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618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88643"/>
            <a:ext cx="6552728" cy="576063"/>
          </a:xfrm>
        </p:spPr>
        <p:txBody>
          <a:bodyPr/>
          <a:lstStyle/>
          <a:p>
            <a:r>
              <a:rPr lang="en-GB" sz="4000" cap="none" dirty="0" smtClean="0"/>
              <a:t>iconCFD</a:t>
            </a:r>
            <a:r>
              <a:rPr lang="de-DE" sz="4000" cap="none" baseline="30000" dirty="0" smtClean="0">
                <a:effectLst>
                  <a:outerShdw blurRad="38100" dist="38100" dir="2700000" algn="tl">
                    <a:srgbClr val="000000">
                      <a:alpha val="43137"/>
                    </a:srgbClr>
                  </a:outerShdw>
                </a:effectLst>
                <a:sym typeface="Symbol"/>
              </a:rPr>
              <a:t></a:t>
            </a:r>
            <a:r>
              <a:rPr lang="en-GB" sz="4000" cap="none" dirty="0" smtClean="0"/>
              <a:t> Mesh &amp; Wrap</a:t>
            </a:r>
            <a:endParaRPr lang="en-GB" sz="4000" cap="none" dirty="0"/>
          </a:p>
        </p:txBody>
      </p:sp>
      <p:sp>
        <p:nvSpPr>
          <p:cNvPr id="10" name="Content Placeholder 9"/>
          <p:cNvSpPr>
            <a:spLocks noGrp="1"/>
          </p:cNvSpPr>
          <p:nvPr>
            <p:ph sz="quarter" idx="13"/>
          </p:nvPr>
        </p:nvSpPr>
        <p:spPr>
          <a:xfrm>
            <a:off x="467544" y="620688"/>
            <a:ext cx="8424936" cy="647799"/>
          </a:xfrm>
        </p:spPr>
        <p:txBody>
          <a:bodyPr/>
          <a:lstStyle/>
          <a:p>
            <a:pPr algn="l"/>
            <a:r>
              <a:rPr lang="en-GB" sz="3200" smtClean="0">
                <a:solidFill>
                  <a:srgbClr val="7AA9D2"/>
                </a:solidFill>
              </a:rPr>
              <a:t>CONCLUSIONS</a:t>
            </a:r>
            <a:endParaRPr lang="en-GB"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sp>
        <p:nvSpPr>
          <p:cNvPr id="11" name="TextBox 6"/>
          <p:cNvSpPr txBox="1"/>
          <p:nvPr/>
        </p:nvSpPr>
        <p:spPr>
          <a:xfrm>
            <a:off x="611561" y="1725783"/>
            <a:ext cx="5418303" cy="34163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3"/>
              </a:buBlip>
              <a:defRPr/>
            </a:pPr>
            <a:r>
              <a:rPr lang="en-GB" dirty="0" smtClean="0"/>
              <a:t>Domain decomposition and multi-threading can be effectively combined when meshing with iconCFD Mesh to fully exploit multi-core hardware architectures.</a:t>
            </a:r>
          </a:p>
          <a:p>
            <a:pPr>
              <a:lnSpc>
                <a:spcPct val="120000"/>
              </a:lnSpc>
              <a:spcBef>
                <a:spcPts val="0"/>
              </a:spcBef>
              <a:defRPr/>
            </a:pPr>
            <a:endParaRPr lang="en-GB" dirty="0" smtClean="0"/>
          </a:p>
          <a:p>
            <a:pPr marL="342900" indent="-342900">
              <a:lnSpc>
                <a:spcPct val="120000"/>
              </a:lnSpc>
              <a:spcBef>
                <a:spcPts val="0"/>
              </a:spcBef>
              <a:buBlip>
                <a:blip r:embed="rId3"/>
              </a:buBlip>
              <a:defRPr/>
            </a:pPr>
            <a:r>
              <a:rPr lang="en-GB" dirty="0" smtClean="0"/>
              <a:t>Wrapping functionality can be employed directly within the iconCFD </a:t>
            </a:r>
            <a:r>
              <a:rPr lang="en-GB" dirty="0"/>
              <a:t>m</a:t>
            </a:r>
            <a:r>
              <a:rPr lang="en-GB" dirty="0" smtClean="0"/>
              <a:t>esh generation utility to handle poor quality input geometry without labour-intensive CAD repair, and without sacrificing geometry fidelity.</a:t>
            </a:r>
          </a:p>
        </p:txBody>
      </p:sp>
      <p:pic>
        <p:nvPicPr>
          <p:cNvPr id="12" name="Picture 3" descr="surface_wrap_view1_clip"/>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98877" y="3352317"/>
            <a:ext cx="2793603" cy="1935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98877" y="1622266"/>
            <a:ext cx="2698763" cy="1405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763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88643"/>
            <a:ext cx="6552728" cy="576063"/>
          </a:xfrm>
        </p:spPr>
        <p:txBody>
          <a:bodyPr/>
          <a:lstStyle/>
          <a:p>
            <a:r>
              <a:rPr lang="en-GB" sz="4000" cap="none" dirty="0" smtClean="0"/>
              <a:t>ACKNOWLEDGEMENTS</a:t>
            </a:r>
            <a:endParaRPr lang="en-GB" sz="4000" cap="none" dirty="0"/>
          </a:p>
        </p:txBody>
      </p:sp>
      <p:sp>
        <p:nvSpPr>
          <p:cNvPr id="4" name="Footer Placeholder 3"/>
          <p:cNvSpPr>
            <a:spLocks noGrp="1"/>
          </p:cNvSpPr>
          <p:nvPr>
            <p:ph type="ftr" sz="quarter" idx="11"/>
          </p:nvPr>
        </p:nvSpPr>
        <p:spPr>
          <a:xfrm>
            <a:off x="2267744" y="6336000"/>
            <a:ext cx="3168352" cy="144016"/>
          </a:xfrm>
        </p:spPr>
        <p:txBody>
          <a:bodyPr/>
          <a:lstStyle/>
          <a:p>
            <a:r>
              <a:rPr lang="en-GB" smtClean="0"/>
              <a:t>ICSC 2016 | iconCFD Conference | November 2016</a:t>
            </a:r>
            <a:endParaRPr lang="en-GB" dirty="0"/>
          </a:p>
        </p:txBody>
      </p:sp>
      <p:sp>
        <p:nvSpPr>
          <p:cNvPr id="7" name="TextBox 6"/>
          <p:cNvSpPr txBox="1"/>
          <p:nvPr/>
        </p:nvSpPr>
        <p:spPr>
          <a:xfrm>
            <a:off x="467545" y="1370379"/>
            <a:ext cx="5812485" cy="646331"/>
          </a:xfrm>
          <a:prstGeom prst="rect">
            <a:avLst/>
          </a:prstGeom>
          <a:noFill/>
        </p:spPr>
        <p:txBody>
          <a:bodyPr wrap="square" rtlCol="0">
            <a:spAutoFit/>
          </a:bodyPr>
          <a:lstStyle/>
          <a:p>
            <a:r>
              <a:rPr lang="en-GB" dirty="0"/>
              <a:t>The authors would like to thank </a:t>
            </a:r>
            <a:r>
              <a:rPr lang="en-GB" dirty="0" smtClean="0"/>
              <a:t>Skoda </a:t>
            </a:r>
            <a:r>
              <a:rPr lang="en-GB" dirty="0"/>
              <a:t>for their </a:t>
            </a:r>
            <a:r>
              <a:rPr lang="en-GB" dirty="0" smtClean="0"/>
              <a:t>kind permission </a:t>
            </a:r>
            <a:r>
              <a:rPr lang="en-GB" dirty="0"/>
              <a:t>to use the Fabia II </a:t>
            </a:r>
            <a:r>
              <a:rPr lang="en-GB" dirty="0" smtClean="0"/>
              <a:t>vehicle geometry</a:t>
            </a:r>
            <a:r>
              <a:rPr lang="en-GB" dirty="0"/>
              <a:t>.</a:t>
            </a:r>
            <a:endParaRPr lang="en-GB" dirty="0" smtClean="0"/>
          </a:p>
        </p:txBody>
      </p:sp>
      <p:pic>
        <p:nvPicPr>
          <p:cNvPr id="5" name="Picture 4" descr="See original imag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22112" y="1163162"/>
            <a:ext cx="1008112" cy="119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6143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267744" y="6381328"/>
            <a:ext cx="3168352" cy="144016"/>
          </a:xfrm>
        </p:spPr>
        <p:txBody>
          <a:bodyPr/>
          <a:lstStyle/>
          <a:p>
            <a:r>
              <a:rPr lang="en-GB" smtClean="0"/>
              <a:t>ICSC 2016 | iconCFD Conference | November 2016</a:t>
            </a:r>
            <a:endParaRPr lang="en-GB" dirty="0"/>
          </a:p>
        </p:txBody>
      </p:sp>
      <p:sp>
        <p:nvSpPr>
          <p:cNvPr id="7" name="Title 6"/>
          <p:cNvSpPr>
            <a:spLocks noGrp="1"/>
          </p:cNvSpPr>
          <p:nvPr>
            <p:ph type="ctrTitle"/>
          </p:nvPr>
        </p:nvSpPr>
        <p:spPr/>
        <p:txBody>
          <a:bodyPr/>
          <a:lstStyle/>
          <a:p>
            <a:r>
              <a:rPr lang="de-DE" dirty="0"/>
              <a:t>Questions?</a:t>
            </a:r>
            <a:endParaRPr lang="en-GB" dirty="0"/>
          </a:p>
        </p:txBody>
      </p:sp>
      <p:sp>
        <p:nvSpPr>
          <p:cNvPr id="8" name="Content Placeholder 7"/>
          <p:cNvSpPr>
            <a:spLocks noGrp="1"/>
          </p:cNvSpPr>
          <p:nvPr>
            <p:ph sz="quarter" idx="13"/>
          </p:nvPr>
        </p:nvSpPr>
        <p:spPr/>
        <p:txBody>
          <a:bodyPr/>
          <a:lstStyle/>
          <a:p>
            <a:r>
              <a:rPr lang="de-DE" dirty="0"/>
              <a:t>More </a:t>
            </a:r>
            <a:r>
              <a:rPr lang="de-DE" dirty="0">
                <a:solidFill>
                  <a:srgbClr val="7AA9D2"/>
                </a:solidFill>
              </a:rPr>
              <a:t>information?</a:t>
            </a:r>
            <a:endParaRPr lang="en-GB" dirty="0">
              <a:solidFill>
                <a:srgbClr val="7AA9D2"/>
              </a:solidFill>
            </a:endParaRPr>
          </a:p>
        </p:txBody>
      </p:sp>
      <p:pic>
        <p:nvPicPr>
          <p:cNvPr id="10" name="Content Placeholder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5576" y="2132856"/>
            <a:ext cx="2975248" cy="2975248"/>
          </a:xfrm>
          <a:prstGeom prst="rect">
            <a:avLst/>
          </a:prstGeom>
        </p:spPr>
      </p:pic>
      <p:sp>
        <p:nvSpPr>
          <p:cNvPr id="11" name="Content Placeholder 6"/>
          <p:cNvSpPr txBox="1">
            <a:spLocks/>
          </p:cNvSpPr>
          <p:nvPr/>
        </p:nvSpPr>
        <p:spPr>
          <a:xfrm>
            <a:off x="3830563" y="3036801"/>
            <a:ext cx="3048000" cy="18002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600" b="0" i="0" u="none" strike="noStrike" kern="1200" cap="none" spc="0" normalizeH="0" baseline="0" noProof="0" dirty="0">
                <a:ln>
                  <a:noFill/>
                </a:ln>
                <a:effectLst/>
                <a:uLnTx/>
                <a:uFillTx/>
                <a:latin typeface="Arial" pitchFamily="34" charset="0"/>
                <a:cs typeface="Arial" pitchFamily="34" charset="0"/>
              </a:rPr>
              <a:t>www.iconCFD.com</a:t>
            </a:r>
          </a:p>
          <a:p>
            <a:pPr marL="342900" marR="0" lvl="0" indent="-342900" algn="l" defTabSz="914400" rtl="0" eaLnBrk="1" fontAlgn="auto" latinLnBrk="0" hangingPunct="1">
              <a:lnSpc>
                <a:spcPct val="100000"/>
              </a:lnSpc>
              <a:spcBef>
                <a:spcPct val="20000"/>
              </a:spcBef>
              <a:spcAft>
                <a:spcPts val="0"/>
              </a:spcAft>
              <a:buClrTx/>
              <a:buSzTx/>
              <a:tabLst/>
              <a:defRPr/>
            </a:pPr>
            <a:r>
              <a:rPr lang="en-US" sz="1600" dirty="0" err="1" smtClean="0">
                <a:solidFill>
                  <a:schemeClr val="tx1">
                    <a:lumMod val="85000"/>
                    <a:lumOff val="15000"/>
                  </a:schemeClr>
                </a:solidFill>
                <a:latin typeface="Arial" pitchFamily="34" charset="0"/>
                <a:cs typeface="Arial" pitchFamily="34" charset="0"/>
              </a:rPr>
              <a:t>d.martineau</a:t>
            </a:r>
            <a:r>
              <a:rPr kumimoji="0" lang="en-US" sz="1600" b="0" i="0" u="none" strike="noStrike" kern="1200" cap="none" spc="0" normalizeH="0" baseline="0" noProof="0" dirty="0" smtClean="0">
                <a:ln>
                  <a:noFill/>
                </a:ln>
                <a:solidFill>
                  <a:schemeClr val="tx1">
                    <a:lumMod val="85000"/>
                    <a:lumOff val="15000"/>
                  </a:schemeClr>
                </a:solidFill>
                <a:effectLst/>
                <a:uLnTx/>
                <a:uFillTx/>
                <a:latin typeface="Arial" pitchFamily="34" charset="0"/>
                <a:cs typeface="Arial" pitchFamily="34" charset="0"/>
              </a:rPr>
              <a:t>@iconCFD.com</a:t>
            </a:r>
            <a:endParaRPr kumimoji="0" lang="en-US" sz="1600" b="0" i="0" u="none" strike="noStrike" kern="1200" cap="none" spc="0" normalizeH="0" baseline="0" noProof="0" dirty="0">
              <a:ln>
                <a:noFill/>
              </a:ln>
              <a:solidFill>
                <a:schemeClr val="tx1">
                  <a:lumMod val="85000"/>
                  <a:lumOff val="15000"/>
                </a:schemeClr>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Autofit/>
          </a:bodyPr>
          <a:lstStyle/>
          <a:p>
            <a:r>
              <a:rPr lang="en-GB" sz="1600" dirty="0"/>
              <a:t>This presentation is supplied in confidence, and commercial security on its contents must be maintained. It must not be used for any purpose other than for which it is supplied, nor may any information be disclosed to unauthorised persons. It must not redistributed, be reproduced in whole or in part without permission in writing from ICON</a:t>
            </a:r>
            <a:r>
              <a:rPr lang="en-GB" sz="1200" dirty="0"/>
              <a:t>.</a:t>
            </a:r>
          </a:p>
          <a:p>
            <a:r>
              <a:rPr lang="en-GB" sz="1200" dirty="0"/>
              <a:t/>
            </a:r>
            <a:br>
              <a:rPr lang="en-GB" sz="1200" dirty="0"/>
            </a:br>
            <a:endParaRPr lang="en-GB" sz="1200" dirty="0"/>
          </a:p>
        </p:txBody>
      </p:sp>
      <p:sp>
        <p:nvSpPr>
          <p:cNvPr id="7" name="Title 6"/>
          <p:cNvSpPr>
            <a:spLocks noGrp="1"/>
          </p:cNvSpPr>
          <p:nvPr>
            <p:ph type="ctrTitle"/>
          </p:nvPr>
        </p:nvSpPr>
        <p:spPr/>
        <p:txBody>
          <a:bodyPr/>
          <a:lstStyle/>
          <a:p>
            <a:r>
              <a:rPr lang="de-DE" dirty="0"/>
              <a:t>Legal notices</a:t>
            </a:r>
            <a:endParaRPr lang="en-GB" dirty="0"/>
          </a:p>
        </p:txBody>
      </p:sp>
      <p:sp>
        <p:nvSpPr>
          <p:cNvPr id="9" name="Content Placeholder 8"/>
          <p:cNvSpPr>
            <a:spLocks noGrp="1"/>
          </p:cNvSpPr>
          <p:nvPr>
            <p:ph sz="quarter" idx="13"/>
          </p:nvPr>
        </p:nvSpPr>
        <p:spPr/>
        <p:txBody>
          <a:bodyPr/>
          <a:lstStyle/>
          <a:p>
            <a:r>
              <a:rPr lang="de-DE" dirty="0"/>
              <a:t>And </a:t>
            </a:r>
            <a:r>
              <a:rPr lang="de-DE" dirty="0">
                <a:solidFill>
                  <a:srgbClr val="7AA9D2"/>
                </a:solidFill>
              </a:rPr>
              <a:t>disclaimer</a:t>
            </a:r>
            <a:endParaRPr lang="en-GB" dirty="0">
              <a:solidFill>
                <a:srgbClr val="7AA9D2"/>
              </a:solidFill>
            </a:endParaRPr>
          </a:p>
        </p:txBody>
      </p:sp>
      <p:sp>
        <p:nvSpPr>
          <p:cNvPr id="6" name="Footer Placeholder 5"/>
          <p:cNvSpPr>
            <a:spLocks noGrp="1"/>
          </p:cNvSpPr>
          <p:nvPr>
            <p:ph type="ftr" sz="quarter" idx="11"/>
          </p:nvPr>
        </p:nvSpPr>
        <p:spPr/>
        <p:txBody>
          <a:bodyPr/>
          <a:lstStyle/>
          <a:p>
            <a:r>
              <a:rPr lang="en-GB" smtClean="0"/>
              <a:t>ICSC 2016 | iconCFD Conference | November 2016</a:t>
            </a:r>
            <a:endParaRPr lang="en-GB" dirty="0"/>
          </a:p>
        </p:txBody>
      </p:sp>
      <p:pic>
        <p:nvPicPr>
          <p:cNvPr id="12" name="Picture 5" descr="C:\Users\Julia\icon\administration\print-green.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80312" y="4581128"/>
            <a:ext cx="805684" cy="576064"/>
          </a:xfrm>
          <a:prstGeom prst="rect">
            <a:avLst/>
          </a:prstGeom>
          <a:noFill/>
        </p:spPr>
      </p:pic>
      <p:sp>
        <p:nvSpPr>
          <p:cNvPr id="13" name="Rectangle 12"/>
          <p:cNvSpPr>
            <a:spLocks noChangeArrowheads="1"/>
          </p:cNvSpPr>
          <p:nvPr/>
        </p:nvSpPr>
        <p:spPr bwMode="auto">
          <a:xfrm>
            <a:off x="7308304" y="5109185"/>
            <a:ext cx="1800200" cy="768087"/>
          </a:xfrm>
          <a:prstGeom prst="rect">
            <a:avLst/>
          </a:prstGeom>
          <a:noFill/>
          <a:ln w="9525">
            <a:noFill/>
            <a:miter lim="800000"/>
            <a:headEnd/>
            <a:tailEnd/>
          </a:ln>
        </p:spPr>
        <p:txBody>
          <a:bodyPr/>
          <a:lstStyle/>
          <a:p>
            <a:pPr marL="0" marR="0" lvl="0" indent="0" algn="l" defTabSz="914400" eaLnBrk="1" fontAlgn="auto" latinLnBrk="0" hangingPunct="1">
              <a:lnSpc>
                <a:spcPts val="1000"/>
              </a:lnSpc>
              <a:spcBef>
                <a:spcPct val="20000"/>
              </a:spcBef>
              <a:spcAft>
                <a:spcPct val="20000"/>
              </a:spcAft>
              <a:buClrTx/>
              <a:buSzTx/>
              <a:buFontTx/>
              <a:buNone/>
              <a:tabLst/>
              <a:defRPr/>
            </a:pPr>
            <a:r>
              <a:rPr kumimoji="0" lang="de-DE" sz="1000" b="0" i="0" u="none" strike="noStrike" kern="0" cap="none" spc="0" normalizeH="0" baseline="0" noProof="0" dirty="0">
                <a:ln>
                  <a:noFill/>
                </a:ln>
                <a:solidFill>
                  <a:srgbClr val="5E8321"/>
                </a:solidFill>
                <a:effectLst/>
                <a:uLnTx/>
                <a:uFillTx/>
                <a:latin typeface="Arial"/>
              </a:rPr>
              <a:t>Please consider the environment before printing this presentation. We recommend ‘Greyscale‘ as printing color settings.</a:t>
            </a:r>
            <a:endParaRPr kumimoji="0" lang="en-GB" sz="1000" b="0" i="0" u="none" strike="noStrike" kern="0" cap="none" spc="0" normalizeH="0" baseline="0" noProof="0" dirty="0">
              <a:ln>
                <a:noFill/>
              </a:ln>
              <a:solidFill>
                <a:srgbClr val="5E8321"/>
              </a:solidFill>
              <a:effectLst/>
              <a:uLnTx/>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88643"/>
            <a:ext cx="6552728" cy="576063"/>
          </a:xfrm>
        </p:spPr>
        <p:txBody>
          <a:bodyPr/>
          <a:lstStyle/>
          <a:p>
            <a:r>
              <a:rPr lang="en-GB" cap="none" dirty="0" smtClean="0"/>
              <a:t>INTRODUCTION</a:t>
            </a:r>
            <a:endParaRPr lang="en-GB" sz="3000" cap="none" baseline="30000" dirty="0"/>
          </a:p>
        </p:txBody>
      </p:sp>
      <p:sp>
        <p:nvSpPr>
          <p:cNvPr id="10" name="Content Placeholder 9"/>
          <p:cNvSpPr>
            <a:spLocks noGrp="1"/>
          </p:cNvSpPr>
          <p:nvPr>
            <p:ph sz="quarter" idx="13"/>
          </p:nvPr>
        </p:nvSpPr>
        <p:spPr>
          <a:xfrm>
            <a:off x="467544" y="620688"/>
            <a:ext cx="8424936" cy="647799"/>
          </a:xfrm>
        </p:spPr>
        <p:txBody>
          <a:bodyPr/>
          <a:lstStyle/>
          <a:p>
            <a:r>
              <a:rPr lang="en-GB" sz="3200" cap="none" dirty="0" smtClean="0">
                <a:solidFill>
                  <a:srgbClr val="7AA9D2"/>
                </a:solidFill>
              </a:rPr>
              <a:t>iconCFD</a:t>
            </a:r>
            <a:r>
              <a:rPr lang="en-GB" sz="3200" cap="none" baseline="30000" dirty="0" smtClean="0">
                <a:solidFill>
                  <a:srgbClr val="7AA9D2"/>
                </a:solidFill>
              </a:rPr>
              <a:t>®</a:t>
            </a:r>
            <a:r>
              <a:rPr lang="en-GB" sz="3200" cap="none" dirty="0" smtClean="0">
                <a:solidFill>
                  <a:srgbClr val="7AA9D2"/>
                </a:solidFill>
              </a:rPr>
              <a:t> </a:t>
            </a:r>
            <a:r>
              <a:rPr lang="de-DE" sz="3200" dirty="0" smtClean="0">
                <a:solidFill>
                  <a:srgbClr val="7AA9D2"/>
                </a:solidFill>
              </a:rPr>
              <a:t>WORKFLOW</a:t>
            </a:r>
            <a:endParaRPr lang="en-GB" sz="3200" dirty="0">
              <a:solidFill>
                <a:srgbClr val="7AA9D2"/>
              </a:solidFill>
            </a:endParaRPr>
          </a:p>
        </p:txBody>
      </p:sp>
      <p:sp>
        <p:nvSpPr>
          <p:cNvPr id="4" name="Footer Placeholder 3"/>
          <p:cNvSpPr>
            <a:spLocks noGrp="1"/>
          </p:cNvSpPr>
          <p:nvPr>
            <p:ph type="ftr" sz="quarter" idx="11"/>
          </p:nvPr>
        </p:nvSpPr>
        <p:spPr/>
        <p:txBody>
          <a:bodyPr/>
          <a:lstStyle/>
          <a:p>
            <a:r>
              <a:rPr lang="en-GB" smtClean="0"/>
              <a:t>ICSC 2016 | iconCFD Conference | November 2016</a:t>
            </a:r>
            <a:endParaRPr lang="en-GB"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84341" y="1365616"/>
            <a:ext cx="2567779" cy="813985"/>
          </a:xfrm>
          <a:prstGeom prst="rect">
            <a:avLst/>
          </a:prstGeom>
          <a:solidFill>
            <a:schemeClr val="bg1"/>
          </a:solidFill>
        </p:spPr>
      </p:pic>
      <p:sp>
        <p:nvSpPr>
          <p:cNvPr id="8" name="Rounded Rectangle 7"/>
          <p:cNvSpPr/>
          <p:nvPr/>
        </p:nvSpPr>
        <p:spPr>
          <a:xfrm>
            <a:off x="503548" y="1268759"/>
            <a:ext cx="8136904" cy="4439021"/>
          </a:xfrm>
          <a:prstGeom prst="roundRect">
            <a:avLst/>
          </a:prstGeom>
          <a:noFill/>
          <a:ln>
            <a:solidFill>
              <a:srgbClr val="7AA9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30457" y="2252883"/>
            <a:ext cx="1968690" cy="2042515"/>
          </a:xfrm>
          <a:prstGeom prst="rect">
            <a:avLst/>
          </a:prstGeom>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9746" y="2395625"/>
            <a:ext cx="1831107" cy="1899773"/>
          </a:xfrm>
          <a:prstGeom prst="rect">
            <a:avLst/>
          </a:prstGeom>
        </p:spPr>
      </p:pic>
      <p:pic>
        <p:nvPicPr>
          <p:cNvPr id="12" name="Picture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96572" y="2546187"/>
            <a:ext cx="1685987" cy="1749211"/>
          </a:xfrm>
          <a:prstGeom prst="rect">
            <a:avLst/>
          </a:prstGeom>
        </p:spPr>
      </p:pic>
      <p:pic>
        <p:nvPicPr>
          <p:cNvPr id="13" name="Picture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1640" y="2699988"/>
            <a:ext cx="1392625" cy="1444848"/>
          </a:xfrm>
          <a:prstGeom prst="rect">
            <a:avLst/>
          </a:prstGeom>
        </p:spPr>
      </p:pic>
      <p:sp>
        <p:nvSpPr>
          <p:cNvPr id="14" name="TextBox 13"/>
          <p:cNvSpPr txBox="1"/>
          <p:nvPr/>
        </p:nvSpPr>
        <p:spPr>
          <a:xfrm>
            <a:off x="467544" y="4146664"/>
            <a:ext cx="2448273" cy="692497"/>
          </a:xfrm>
          <a:prstGeom prst="rect">
            <a:avLst/>
          </a:prstGeom>
          <a:noFill/>
        </p:spPr>
        <p:txBody>
          <a:bodyPr wrap="square" rtlCol="0">
            <a:spAutoFit/>
          </a:bodyPr>
          <a:lstStyle/>
          <a:p>
            <a:pPr algn="ctr"/>
            <a:r>
              <a:rPr lang="de-DE" sz="1300" dirty="0" smtClean="0">
                <a:solidFill>
                  <a:srgbClr val="333333"/>
                </a:solidFill>
              </a:rPr>
              <a:t>iconCFD Process</a:t>
            </a:r>
          </a:p>
          <a:p>
            <a:pPr marL="742950" lvl="1" indent="-285750">
              <a:buFont typeface="Arial" panose="020B0604020202020204" pitchFamily="34" charset="0"/>
              <a:buChar char="•"/>
            </a:pPr>
            <a:r>
              <a:rPr lang="de-DE" sz="1300" dirty="0" smtClean="0">
                <a:solidFill>
                  <a:srgbClr val="333333"/>
                </a:solidFill>
              </a:rPr>
              <a:t>GUI</a:t>
            </a:r>
          </a:p>
          <a:p>
            <a:pPr marL="742950" lvl="1" indent="-285750">
              <a:buFont typeface="Arial" panose="020B0604020202020204" pitchFamily="34" charset="0"/>
              <a:buChar char="•"/>
            </a:pPr>
            <a:r>
              <a:rPr lang="de-DE" sz="1300" dirty="0" smtClean="0">
                <a:solidFill>
                  <a:srgbClr val="333333"/>
                </a:solidFill>
              </a:rPr>
              <a:t>MultiCase</a:t>
            </a:r>
            <a:endParaRPr lang="en-US" sz="1300" dirty="0">
              <a:solidFill>
                <a:srgbClr val="333333"/>
              </a:solidFill>
            </a:endParaRPr>
          </a:p>
        </p:txBody>
      </p:sp>
      <p:sp>
        <p:nvSpPr>
          <p:cNvPr id="15" name="TextBox 14"/>
          <p:cNvSpPr txBox="1"/>
          <p:nvPr/>
        </p:nvSpPr>
        <p:spPr>
          <a:xfrm>
            <a:off x="1874078" y="4266194"/>
            <a:ext cx="2448273" cy="292388"/>
          </a:xfrm>
          <a:prstGeom prst="rect">
            <a:avLst/>
          </a:prstGeom>
          <a:noFill/>
        </p:spPr>
        <p:txBody>
          <a:bodyPr wrap="square" rtlCol="0">
            <a:spAutoFit/>
          </a:bodyPr>
          <a:lstStyle/>
          <a:p>
            <a:pPr algn="ctr"/>
            <a:r>
              <a:rPr lang="de-DE" sz="1300" dirty="0" smtClean="0">
                <a:solidFill>
                  <a:srgbClr val="333333"/>
                </a:solidFill>
              </a:rPr>
              <a:t>iconCFD Wrap</a:t>
            </a:r>
            <a:endParaRPr lang="en-US" sz="1300" dirty="0">
              <a:solidFill>
                <a:srgbClr val="333333"/>
              </a:solidFill>
            </a:endParaRPr>
          </a:p>
        </p:txBody>
      </p:sp>
      <p:sp>
        <p:nvSpPr>
          <p:cNvPr id="16" name="TextBox 15"/>
          <p:cNvSpPr txBox="1"/>
          <p:nvPr/>
        </p:nvSpPr>
        <p:spPr>
          <a:xfrm>
            <a:off x="3203847" y="4266194"/>
            <a:ext cx="2448273" cy="292388"/>
          </a:xfrm>
          <a:prstGeom prst="rect">
            <a:avLst/>
          </a:prstGeom>
          <a:noFill/>
        </p:spPr>
        <p:txBody>
          <a:bodyPr wrap="square" rtlCol="0">
            <a:spAutoFit/>
          </a:bodyPr>
          <a:lstStyle/>
          <a:p>
            <a:pPr algn="ctr"/>
            <a:r>
              <a:rPr lang="de-DE" sz="1300" dirty="0" smtClean="0">
                <a:solidFill>
                  <a:srgbClr val="333333"/>
                </a:solidFill>
              </a:rPr>
              <a:t>iconCFD Mesh</a:t>
            </a:r>
            <a:endParaRPr lang="en-US" sz="1300" dirty="0">
              <a:solidFill>
                <a:srgbClr val="333333"/>
              </a:solidFill>
            </a:endParaRPr>
          </a:p>
        </p:txBody>
      </p:sp>
      <p:sp>
        <p:nvSpPr>
          <p:cNvPr id="17" name="TextBox 16"/>
          <p:cNvSpPr txBox="1"/>
          <p:nvPr/>
        </p:nvSpPr>
        <p:spPr>
          <a:xfrm>
            <a:off x="5292079" y="4266194"/>
            <a:ext cx="2448273" cy="1092607"/>
          </a:xfrm>
          <a:prstGeom prst="rect">
            <a:avLst/>
          </a:prstGeom>
          <a:noFill/>
        </p:spPr>
        <p:txBody>
          <a:bodyPr wrap="square" rtlCol="0">
            <a:spAutoFit/>
          </a:bodyPr>
          <a:lstStyle/>
          <a:p>
            <a:r>
              <a:rPr lang="de-DE" sz="1300" dirty="0" smtClean="0">
                <a:solidFill>
                  <a:srgbClr val="333333"/>
                </a:solidFill>
              </a:rPr>
              <a:t>iconCFD Cold</a:t>
            </a:r>
          </a:p>
          <a:p>
            <a:r>
              <a:rPr lang="de-DE" sz="1300" dirty="0" smtClean="0">
                <a:solidFill>
                  <a:srgbClr val="333333"/>
                </a:solidFill>
              </a:rPr>
              <a:t>iconCFD Thermal</a:t>
            </a:r>
          </a:p>
          <a:p>
            <a:r>
              <a:rPr lang="de-DE" sz="1300" dirty="0" smtClean="0">
                <a:solidFill>
                  <a:srgbClr val="333333"/>
                </a:solidFill>
              </a:rPr>
              <a:t>iconCFD Optimize</a:t>
            </a:r>
          </a:p>
          <a:p>
            <a:r>
              <a:rPr lang="de-DE" sz="1300" dirty="0" smtClean="0">
                <a:solidFill>
                  <a:srgbClr val="333333"/>
                </a:solidFill>
              </a:rPr>
              <a:t>iconCFD VOF</a:t>
            </a:r>
          </a:p>
          <a:p>
            <a:r>
              <a:rPr lang="de-DE" sz="1300" dirty="0" smtClean="0">
                <a:solidFill>
                  <a:srgbClr val="333333"/>
                </a:solidFill>
              </a:rPr>
              <a:t>iconCFD ... etc.</a:t>
            </a:r>
            <a:endParaRPr lang="en-US" sz="1300" dirty="0">
              <a:solidFill>
                <a:srgbClr val="333333"/>
              </a:solidFill>
            </a:endParaRPr>
          </a:p>
        </p:txBody>
      </p:sp>
      <p:pic>
        <p:nvPicPr>
          <p:cNvPr id="18" name="Picture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760873" y="2489530"/>
            <a:ext cx="1555543" cy="1339711"/>
          </a:xfrm>
          <a:prstGeom prst="rect">
            <a:avLst/>
          </a:prstGeom>
        </p:spPr>
      </p:pic>
      <p:grpSp>
        <p:nvGrpSpPr>
          <p:cNvPr id="19" name="Group 18"/>
          <p:cNvGrpSpPr>
            <a:grpSpLocks/>
          </p:cNvGrpSpPr>
          <p:nvPr/>
        </p:nvGrpSpPr>
        <p:grpSpPr bwMode="auto">
          <a:xfrm>
            <a:off x="1258888" y="5331801"/>
            <a:ext cx="6769100" cy="292388"/>
            <a:chOff x="1259632" y="5259097"/>
            <a:chExt cx="6768752" cy="292388"/>
          </a:xfrm>
        </p:grpSpPr>
        <p:cxnSp>
          <p:nvCxnSpPr>
            <p:cNvPr id="20" name="Straight Arrow Connector 19"/>
            <p:cNvCxnSpPr/>
            <p:nvPr/>
          </p:nvCxnSpPr>
          <p:spPr>
            <a:xfrm>
              <a:off x="1259632" y="5392905"/>
              <a:ext cx="6768752" cy="0"/>
            </a:xfrm>
            <a:prstGeom prst="straightConnector1">
              <a:avLst/>
            </a:prstGeom>
            <a:ln w="31750">
              <a:solidFill>
                <a:srgbClr val="7AA9D2"/>
              </a:solidFill>
              <a:tailEnd type="arrow"/>
            </a:ln>
          </p:spPr>
          <p:style>
            <a:lnRef idx="1">
              <a:schemeClr val="accent1"/>
            </a:lnRef>
            <a:fillRef idx="0">
              <a:schemeClr val="accent1"/>
            </a:fillRef>
            <a:effectRef idx="0">
              <a:schemeClr val="accent1"/>
            </a:effectRef>
            <a:fontRef idx="minor">
              <a:schemeClr val="tx1"/>
            </a:fontRef>
          </p:style>
        </p:cxnSp>
        <p:sp>
          <p:nvSpPr>
            <p:cNvPr id="21" name="TextBox 18"/>
            <p:cNvSpPr txBox="1">
              <a:spLocks noChangeArrowheads="1"/>
            </p:cNvSpPr>
            <p:nvPr/>
          </p:nvSpPr>
          <p:spPr bwMode="auto">
            <a:xfrm>
              <a:off x="2746723" y="5259097"/>
              <a:ext cx="3600400" cy="2923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rgbClr val="333333"/>
                  </a:solidFill>
                  <a:latin typeface="Arial" panose="020B0604020202020204" pitchFamily="34" charset="0"/>
                  <a:cs typeface="Arial" panose="020B0604020202020204" pitchFamily="34" charset="0"/>
                </a:defRPr>
              </a:lvl1pPr>
              <a:lvl2pPr marL="742950" indent="-285750" algn="just">
                <a:spcBef>
                  <a:spcPct val="20000"/>
                </a:spcBef>
                <a:buFont typeface="Arial" panose="020B0604020202020204" pitchFamily="34" charset="0"/>
                <a:defRPr>
                  <a:solidFill>
                    <a:srgbClr val="333333"/>
                  </a:solidFill>
                  <a:latin typeface="Arial" panose="020B0604020202020204" pitchFamily="34" charset="0"/>
                  <a:cs typeface="Arial" panose="020B0604020202020204" pitchFamily="34" charset="0"/>
                </a:defRPr>
              </a:lvl2pPr>
              <a:lvl3pPr marL="1143000" indent="-228600" algn="just">
                <a:spcBef>
                  <a:spcPct val="20000"/>
                </a:spcBef>
                <a:buFont typeface="Arial" panose="020B0604020202020204" pitchFamily="34" charset="0"/>
                <a:defRPr sz="1600">
                  <a:solidFill>
                    <a:srgbClr val="333333"/>
                  </a:solidFill>
                  <a:latin typeface="Arial" panose="020B0604020202020204" pitchFamily="34" charset="0"/>
                  <a:cs typeface="Arial" panose="020B0604020202020204" pitchFamily="34" charset="0"/>
                </a:defRPr>
              </a:lvl3pPr>
              <a:lvl4pPr marL="1600200" indent="-228600" algn="just">
                <a:spcBef>
                  <a:spcPct val="20000"/>
                </a:spcBef>
                <a:buFont typeface="Arial" panose="020B0604020202020204" pitchFamily="34" charset="0"/>
                <a:defRPr sz="1400">
                  <a:solidFill>
                    <a:srgbClr val="333333"/>
                  </a:solidFill>
                  <a:latin typeface="Arial" panose="020B0604020202020204" pitchFamily="34" charset="0"/>
                  <a:cs typeface="Arial" panose="020B0604020202020204" pitchFamily="34" charset="0"/>
                </a:defRPr>
              </a:lvl4pPr>
              <a:lvl5pPr marL="2057400" indent="-228600" algn="just">
                <a:spcBef>
                  <a:spcPct val="20000"/>
                </a:spcBef>
                <a:buFont typeface="Arial" panose="020B0604020202020204" pitchFamily="34" charset="0"/>
                <a:defRPr sz="1200">
                  <a:solidFill>
                    <a:srgbClr val="333333"/>
                  </a:solidFill>
                  <a:latin typeface="Arial" panose="020B0604020202020204" pitchFamily="34" charset="0"/>
                  <a:cs typeface="Arial" panose="020B0604020202020204" pitchFamily="34" charset="0"/>
                </a:defRPr>
              </a:lvl5pPr>
              <a:lvl6pPr marL="2514600" indent="-228600" algn="just" eaLnBrk="0" fontAlgn="base" hangingPunct="0">
                <a:spcBef>
                  <a:spcPct val="20000"/>
                </a:spcBef>
                <a:spcAft>
                  <a:spcPct val="0"/>
                </a:spcAft>
                <a:buFont typeface="Arial" panose="020B0604020202020204" pitchFamily="34" charset="0"/>
                <a:defRPr sz="1200">
                  <a:solidFill>
                    <a:srgbClr val="333333"/>
                  </a:solidFill>
                  <a:latin typeface="Arial" panose="020B0604020202020204" pitchFamily="34" charset="0"/>
                  <a:cs typeface="Arial" panose="020B0604020202020204" pitchFamily="34" charset="0"/>
                </a:defRPr>
              </a:lvl6pPr>
              <a:lvl7pPr marL="2971800" indent="-228600" algn="just" eaLnBrk="0" fontAlgn="base" hangingPunct="0">
                <a:spcBef>
                  <a:spcPct val="20000"/>
                </a:spcBef>
                <a:spcAft>
                  <a:spcPct val="0"/>
                </a:spcAft>
                <a:buFont typeface="Arial" panose="020B0604020202020204" pitchFamily="34" charset="0"/>
                <a:defRPr sz="1200">
                  <a:solidFill>
                    <a:srgbClr val="333333"/>
                  </a:solidFill>
                  <a:latin typeface="Arial" panose="020B0604020202020204" pitchFamily="34" charset="0"/>
                  <a:cs typeface="Arial" panose="020B0604020202020204" pitchFamily="34" charset="0"/>
                </a:defRPr>
              </a:lvl7pPr>
              <a:lvl8pPr marL="3429000" indent="-228600" algn="just" eaLnBrk="0" fontAlgn="base" hangingPunct="0">
                <a:spcBef>
                  <a:spcPct val="20000"/>
                </a:spcBef>
                <a:spcAft>
                  <a:spcPct val="0"/>
                </a:spcAft>
                <a:buFont typeface="Arial" panose="020B0604020202020204" pitchFamily="34" charset="0"/>
                <a:defRPr sz="1200">
                  <a:solidFill>
                    <a:srgbClr val="333333"/>
                  </a:solidFill>
                  <a:latin typeface="Arial" panose="020B0604020202020204" pitchFamily="34" charset="0"/>
                  <a:cs typeface="Arial" panose="020B0604020202020204" pitchFamily="34" charset="0"/>
                </a:defRPr>
              </a:lvl8pPr>
              <a:lvl9pPr marL="3886200" indent="-228600" algn="just" eaLnBrk="0" fontAlgn="base" hangingPunct="0">
                <a:spcBef>
                  <a:spcPct val="20000"/>
                </a:spcBef>
                <a:spcAft>
                  <a:spcPct val="0"/>
                </a:spcAft>
                <a:buFont typeface="Arial" panose="020B0604020202020204" pitchFamily="34" charset="0"/>
                <a:defRPr sz="1200">
                  <a:solidFill>
                    <a:srgbClr val="333333"/>
                  </a:solidFill>
                  <a:latin typeface="Arial" panose="020B0604020202020204" pitchFamily="34" charset="0"/>
                  <a:cs typeface="Arial" panose="020B0604020202020204" pitchFamily="34" charset="0"/>
                </a:defRPr>
              </a:lvl9pPr>
            </a:lstStyle>
            <a:p>
              <a:pPr algn="ctr">
                <a:spcBef>
                  <a:spcPct val="0"/>
                </a:spcBef>
                <a:buFontTx/>
                <a:buNone/>
              </a:pPr>
              <a:r>
                <a:rPr lang="de-DE" altLang="en-US" sz="1300" b="1" dirty="0">
                  <a:solidFill>
                    <a:srgbClr val="7AA9D2"/>
                  </a:solidFill>
                </a:rPr>
                <a:t>iconCFD Support &amp; Documentation</a:t>
              </a:r>
              <a:endParaRPr lang="en-US" altLang="en-US" sz="1300" b="1" dirty="0">
                <a:solidFill>
                  <a:srgbClr val="7AA9D2"/>
                </a:solidFill>
              </a:endParaRPr>
            </a:p>
          </p:txBody>
        </p:sp>
      </p:grpSp>
    </p:spTree>
    <p:extLst>
      <p:ext uri="{BB962C8B-B14F-4D97-AF65-F5344CB8AC3E}">
        <p14:creationId xmlns:p14="http://schemas.microsoft.com/office/powerpoint/2010/main" val="350206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GB" smtClean="0"/>
              <a:t>ICSC 2016 | iconCFD Conference | November 2016</a:t>
            </a:r>
            <a:endParaRPr lang="en-GB" dirty="0"/>
          </a:p>
        </p:txBody>
      </p:sp>
      <p:sp>
        <p:nvSpPr>
          <p:cNvPr id="10" name="Title 1"/>
          <p:cNvSpPr>
            <a:spLocks noGrp="1"/>
          </p:cNvSpPr>
          <p:nvPr>
            <p:ph type="ctrTitle"/>
          </p:nvPr>
        </p:nvSpPr>
        <p:spPr>
          <a:xfrm>
            <a:off x="467544" y="188643"/>
            <a:ext cx="6552728" cy="576063"/>
          </a:xfrm>
        </p:spPr>
        <p:txBody>
          <a:bodyPr/>
          <a:lstStyle/>
          <a:p>
            <a:r>
              <a:rPr lang="en-GB" cap="none" dirty="0" smtClean="0"/>
              <a:t>INTRODUCTION</a:t>
            </a:r>
            <a:endParaRPr lang="en-GB" sz="3000" cap="none" baseline="30000" dirty="0"/>
          </a:p>
        </p:txBody>
      </p:sp>
      <p:sp>
        <p:nvSpPr>
          <p:cNvPr id="11" name="Content Placeholder 9"/>
          <p:cNvSpPr>
            <a:spLocks noGrp="1"/>
          </p:cNvSpPr>
          <p:nvPr>
            <p:ph sz="quarter" idx="13"/>
          </p:nvPr>
        </p:nvSpPr>
        <p:spPr>
          <a:xfrm>
            <a:off x="467544" y="620688"/>
            <a:ext cx="8424936" cy="647799"/>
          </a:xfrm>
        </p:spPr>
        <p:txBody>
          <a:bodyPr/>
          <a:lstStyle/>
          <a:p>
            <a:r>
              <a:rPr lang="en-GB" sz="3200" cap="none" dirty="0" smtClean="0">
                <a:solidFill>
                  <a:srgbClr val="7AA9D2"/>
                </a:solidFill>
              </a:rPr>
              <a:t>iconCFD</a:t>
            </a:r>
            <a:r>
              <a:rPr lang="en-GB" sz="3200" cap="none" baseline="30000" dirty="0" smtClean="0">
                <a:solidFill>
                  <a:srgbClr val="7AA9D2"/>
                </a:solidFill>
              </a:rPr>
              <a:t>®</a:t>
            </a:r>
            <a:r>
              <a:rPr lang="en-GB" sz="3200" cap="none" dirty="0" smtClean="0">
                <a:solidFill>
                  <a:srgbClr val="7AA9D2"/>
                </a:solidFill>
              </a:rPr>
              <a:t> MESH </a:t>
            </a:r>
            <a:r>
              <a:rPr lang="de-DE" sz="3200" dirty="0" smtClean="0">
                <a:solidFill>
                  <a:srgbClr val="7AA9D2"/>
                </a:solidFill>
              </a:rPr>
              <a:t>OVERVIEW</a:t>
            </a:r>
            <a:endParaRPr lang="en-GB" sz="3200" dirty="0">
              <a:solidFill>
                <a:srgbClr val="7AA9D2"/>
              </a:solidFill>
            </a:endParaRPr>
          </a:p>
        </p:txBody>
      </p:sp>
      <p:pic>
        <p:nvPicPr>
          <p:cNvPr id="12" name="Picture 11"/>
          <p:cNvPicPr>
            <a:picLocks noChangeAspect="1"/>
          </p:cNvPicPr>
          <p:nvPr/>
        </p:nvPicPr>
        <p:blipFill>
          <a:blip r:embed="rId2" cstate="screen">
            <a:clrChange>
              <a:clrFrom>
                <a:srgbClr val="FFFFFF"/>
              </a:clrFrom>
              <a:clrTo>
                <a:srgbClr val="FFFFFF">
                  <a:alpha val="0"/>
                </a:srgbClr>
              </a:clrTo>
            </a:clrChange>
            <a:duotone>
              <a:prstClr val="black"/>
              <a:srgbClr val="FFFF00">
                <a:tint val="45000"/>
                <a:satMod val="400000"/>
              </a:srgbClr>
            </a:duotone>
            <a:extLst>
              <a:ext uri="{28A0092B-C50C-407E-A947-70E740481C1C}">
                <a14:useLocalDpi xmlns:a14="http://schemas.microsoft.com/office/drawing/2010/main"/>
              </a:ext>
            </a:extLst>
          </a:blip>
          <a:stretch>
            <a:fillRect/>
          </a:stretch>
        </p:blipFill>
        <p:spPr>
          <a:xfrm>
            <a:off x="5160065" y="1772816"/>
            <a:ext cx="3720413" cy="2232248"/>
          </a:xfrm>
          <a:prstGeom prst="rect">
            <a:avLst/>
          </a:prstGeom>
        </p:spPr>
      </p:pic>
      <p:pic>
        <p:nvPicPr>
          <p:cNvPr id="13" name="Picture 12"/>
          <p:cNvPicPr>
            <a:picLocks noChangeAspect="1"/>
          </p:cNvPicPr>
          <p:nvPr/>
        </p:nvPicPr>
        <p:blipFill>
          <a:blip r:embed="rId3" cstate="screen">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7020272" y="746715"/>
            <a:ext cx="1938667" cy="2352587"/>
          </a:xfrm>
          <a:prstGeom prst="rect">
            <a:avLst/>
          </a:prstGeom>
        </p:spPr>
      </p:pic>
      <p:pic>
        <p:nvPicPr>
          <p:cNvPr id="14" name="Picture 13"/>
          <p:cNvPicPr>
            <a:picLocks noChangeAspect="1"/>
          </p:cNvPicPr>
          <p:nvPr/>
        </p:nvPicPr>
        <p:blipFill>
          <a:blip r:embed="rId4" cstate="screen">
            <a:clrChange>
              <a:clrFrom>
                <a:srgbClr val="FFFFFF"/>
              </a:clrFrom>
              <a:clrTo>
                <a:srgbClr val="FFFFFF">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a:off x="5652120" y="3837942"/>
            <a:ext cx="3096344" cy="1859774"/>
          </a:xfrm>
          <a:prstGeom prst="rect">
            <a:avLst/>
          </a:prstGeom>
        </p:spPr>
      </p:pic>
      <p:sp>
        <p:nvSpPr>
          <p:cNvPr id="15" name="TextBox 14"/>
          <p:cNvSpPr txBox="1"/>
          <p:nvPr/>
        </p:nvSpPr>
        <p:spPr>
          <a:xfrm>
            <a:off x="7077772" y="5348189"/>
            <a:ext cx="1944216" cy="338554"/>
          </a:xfrm>
          <a:prstGeom prst="rect">
            <a:avLst/>
          </a:prstGeom>
          <a:noFill/>
        </p:spPr>
        <p:txBody>
          <a:bodyPr wrap="square" rtlCol="0">
            <a:spAutoFit/>
          </a:bodyPr>
          <a:lstStyle/>
          <a:p>
            <a:pPr algn="r"/>
            <a:r>
              <a:rPr lang="en-GB" sz="800" dirty="0" smtClean="0"/>
              <a:t>With kind permission of:</a:t>
            </a:r>
          </a:p>
          <a:p>
            <a:pPr algn="r"/>
            <a:r>
              <a:rPr lang="en-GB" sz="800" dirty="0"/>
              <a:t>Koenigsegg Automotive </a:t>
            </a:r>
            <a:r>
              <a:rPr lang="en-GB" sz="800" dirty="0" smtClean="0"/>
              <a:t>AB</a:t>
            </a:r>
          </a:p>
        </p:txBody>
      </p:sp>
      <p:sp>
        <p:nvSpPr>
          <p:cNvPr id="16" name="Rounded Rectangle 15"/>
          <p:cNvSpPr/>
          <p:nvPr/>
        </p:nvSpPr>
        <p:spPr>
          <a:xfrm>
            <a:off x="3601018" y="3640348"/>
            <a:ext cx="2592288" cy="550912"/>
          </a:xfrm>
          <a:prstGeom prst="roundRect">
            <a:avLst/>
          </a:prstGeom>
          <a:gradFill flip="none" rotWithShape="1">
            <a:gsLst>
              <a:gs pos="0">
                <a:srgbClr val="7AA9D2">
                  <a:tint val="66000"/>
                  <a:satMod val="160000"/>
                </a:srgbClr>
              </a:gs>
              <a:gs pos="50000">
                <a:srgbClr val="7AA9D2">
                  <a:tint val="44500"/>
                  <a:satMod val="160000"/>
                </a:srgbClr>
              </a:gs>
              <a:gs pos="100000">
                <a:srgbClr val="7AA9D2">
                  <a:tint val="23500"/>
                  <a:satMod val="160000"/>
                </a:srgbClr>
              </a:gs>
            </a:gsLst>
            <a:lin ang="16200000" scaled="1"/>
            <a:tileRect/>
          </a:gra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iconCFD</a:t>
            </a:r>
            <a:r>
              <a:rPr lang="en-GB" sz="2400" baseline="30000" dirty="0" smtClean="0">
                <a:solidFill>
                  <a:schemeClr val="tx1"/>
                </a:solidFill>
              </a:rPr>
              <a:t>®</a:t>
            </a:r>
            <a:r>
              <a:rPr lang="en-GB" sz="2400" dirty="0" smtClean="0">
                <a:solidFill>
                  <a:schemeClr val="tx1"/>
                </a:solidFill>
              </a:rPr>
              <a:t> Mesh</a:t>
            </a:r>
            <a:endParaRPr lang="en-GB" sz="2400" dirty="0">
              <a:solidFill>
                <a:schemeClr val="tx1"/>
              </a:solidFill>
            </a:endParaRPr>
          </a:p>
        </p:txBody>
      </p:sp>
      <p:sp>
        <p:nvSpPr>
          <p:cNvPr id="17" name="TextBox 6"/>
          <p:cNvSpPr txBox="1"/>
          <p:nvPr/>
        </p:nvSpPr>
        <p:spPr>
          <a:xfrm>
            <a:off x="611561" y="1725783"/>
            <a:ext cx="4892092" cy="422885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20000"/>
              </a:lnSpc>
              <a:spcBef>
                <a:spcPts val="0"/>
              </a:spcBef>
              <a:buBlip>
                <a:blip r:embed="rId5"/>
              </a:buBlip>
              <a:defRPr/>
            </a:pPr>
            <a:r>
              <a:rPr lang="en-GB" dirty="0" smtClean="0"/>
              <a:t>Automatic </a:t>
            </a:r>
            <a:r>
              <a:rPr lang="en-GB" dirty="0"/>
              <a:t>hexahedral-dominant mesh generation</a:t>
            </a:r>
          </a:p>
          <a:p>
            <a:pPr marL="342900" indent="-342900">
              <a:lnSpc>
                <a:spcPct val="120000"/>
              </a:lnSpc>
              <a:spcBef>
                <a:spcPts val="0"/>
              </a:spcBef>
              <a:buBlip>
                <a:blip r:embed="rId5"/>
              </a:buBlip>
              <a:defRPr/>
            </a:pPr>
            <a:endParaRPr lang="en-GB" sz="1200" dirty="0" smtClean="0"/>
          </a:p>
          <a:p>
            <a:pPr marL="342900" indent="-342900">
              <a:lnSpc>
                <a:spcPct val="120000"/>
              </a:lnSpc>
              <a:spcBef>
                <a:spcPts val="0"/>
              </a:spcBef>
              <a:buBlip>
                <a:blip r:embed="rId5"/>
              </a:buBlip>
              <a:defRPr/>
            </a:pPr>
            <a:r>
              <a:rPr lang="en-GB" dirty="0" smtClean="0"/>
              <a:t>Creation </a:t>
            </a:r>
            <a:r>
              <a:rPr lang="en-GB" dirty="0"/>
              <a:t>of meshes with guaranteed quality on highly complex industrial </a:t>
            </a:r>
            <a:r>
              <a:rPr lang="en-GB" dirty="0" smtClean="0"/>
              <a:t>models</a:t>
            </a:r>
          </a:p>
          <a:p>
            <a:pPr marL="342900" indent="-342900">
              <a:lnSpc>
                <a:spcPct val="120000"/>
              </a:lnSpc>
              <a:spcBef>
                <a:spcPts val="0"/>
              </a:spcBef>
              <a:buBlip>
                <a:blip r:embed="rId5"/>
              </a:buBlip>
              <a:defRPr/>
            </a:pPr>
            <a:endParaRPr lang="en-GB" sz="1200" dirty="0"/>
          </a:p>
          <a:p>
            <a:pPr marL="342900" indent="-342900">
              <a:lnSpc>
                <a:spcPct val="120000"/>
              </a:lnSpc>
              <a:spcBef>
                <a:spcPts val="0"/>
              </a:spcBef>
              <a:buBlip>
                <a:blip r:embed="rId5"/>
              </a:buBlip>
              <a:defRPr/>
            </a:pPr>
            <a:r>
              <a:rPr lang="en-GB" dirty="0"/>
              <a:t>Fully parallel meshing </a:t>
            </a:r>
          </a:p>
          <a:p>
            <a:pPr marL="342000">
              <a:lnSpc>
                <a:spcPct val="120000"/>
              </a:lnSpc>
              <a:spcBef>
                <a:spcPts val="0"/>
              </a:spcBef>
              <a:defRPr/>
            </a:pPr>
            <a:r>
              <a:rPr lang="en-GB" dirty="0" smtClean="0"/>
              <a:t>with </a:t>
            </a:r>
            <a:r>
              <a:rPr lang="en-GB" dirty="0"/>
              <a:t>dynamic load </a:t>
            </a:r>
          </a:p>
          <a:p>
            <a:pPr marL="342000">
              <a:lnSpc>
                <a:spcPct val="120000"/>
              </a:lnSpc>
              <a:spcBef>
                <a:spcPts val="0"/>
              </a:spcBef>
              <a:defRPr/>
            </a:pPr>
            <a:r>
              <a:rPr lang="en-GB" dirty="0" smtClean="0"/>
              <a:t>balancing</a:t>
            </a:r>
          </a:p>
          <a:p>
            <a:pPr>
              <a:lnSpc>
                <a:spcPct val="120000"/>
              </a:lnSpc>
              <a:spcBef>
                <a:spcPts val="0"/>
              </a:spcBef>
              <a:defRPr/>
            </a:pPr>
            <a:endParaRPr lang="en-GB" sz="1200" dirty="0"/>
          </a:p>
          <a:p>
            <a:pPr marL="342900" indent="-342900">
              <a:lnSpc>
                <a:spcPct val="120000"/>
              </a:lnSpc>
              <a:spcBef>
                <a:spcPts val="0"/>
              </a:spcBef>
              <a:buBlip>
                <a:blip r:embed="rId5"/>
              </a:buBlip>
              <a:defRPr/>
            </a:pPr>
            <a:r>
              <a:rPr lang="en-GB" dirty="0"/>
              <a:t>Support for multiple volume regions with conformal or arbitrary grid interfaces</a:t>
            </a:r>
          </a:p>
          <a:p>
            <a:pPr marL="342900" indent="-342900">
              <a:lnSpc>
                <a:spcPct val="120000"/>
              </a:lnSpc>
              <a:spcBef>
                <a:spcPts val="0"/>
              </a:spcBef>
              <a:buBlip>
                <a:blip r:embed="rId5"/>
              </a:buBlip>
              <a:defRPr/>
            </a:pPr>
            <a:endParaRPr lang="en-GB" dirty="0" smtClean="0"/>
          </a:p>
        </p:txBody>
      </p:sp>
    </p:spTree>
    <p:extLst>
      <p:ext uri="{BB962C8B-B14F-4D97-AF65-F5344CB8AC3E}">
        <p14:creationId xmlns:p14="http://schemas.microsoft.com/office/powerpoint/2010/main" val="1437454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Effect transition="in" filter="fade">
                                      <p:cBhvr>
                                        <p:cTn id="14" dur="1000"/>
                                        <p:tgtEl>
                                          <p:spTgt spid="12"/>
                                        </p:tgtEl>
                                      </p:cBhvr>
                                    </p:animEffect>
                                  </p:childTnLst>
                                </p:cTn>
                              </p:par>
                              <p:par>
                                <p:cTn id="15" presetID="47"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Effect transition="in" filter="fade">
                                      <p:cBhvr>
                                        <p:cTn id="2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dirty="0"/>
              <a:t>performance</a:t>
            </a:r>
          </a:p>
        </p:txBody>
      </p:sp>
      <p:sp>
        <p:nvSpPr>
          <p:cNvPr id="9" name="Content Placeholder 8"/>
          <p:cNvSpPr>
            <a:spLocks noGrp="1"/>
          </p:cNvSpPr>
          <p:nvPr>
            <p:ph sz="quarter" idx="13"/>
          </p:nvPr>
        </p:nvSpPr>
        <p:spPr>
          <a:xfrm>
            <a:off x="467544" y="620688"/>
            <a:ext cx="8136904"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6" name="Footer Placeholder 5"/>
          <p:cNvSpPr>
            <a:spLocks noGrp="1"/>
          </p:cNvSpPr>
          <p:nvPr>
            <p:ph type="ftr" sz="quarter" idx="11"/>
          </p:nvPr>
        </p:nvSpPr>
        <p:spPr/>
        <p:txBody>
          <a:bodyPr/>
          <a:lstStyle/>
          <a:p>
            <a:r>
              <a:rPr lang="en-GB" smtClean="0"/>
              <a:t>ICSC 2016 | iconCFD Conference | November 2016</a:t>
            </a:r>
            <a:endParaRPr lang="en-GB" dirty="0"/>
          </a:p>
        </p:txBody>
      </p:sp>
      <p:sp>
        <p:nvSpPr>
          <p:cNvPr id="10" name="TextBox 6"/>
          <p:cNvSpPr txBox="1"/>
          <p:nvPr/>
        </p:nvSpPr>
        <p:spPr>
          <a:xfrm>
            <a:off x="611561" y="1725783"/>
            <a:ext cx="5418303" cy="37181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0"/>
              </a:spcBef>
              <a:defRPr/>
            </a:pPr>
            <a:r>
              <a:rPr lang="en-GB" b="1" dirty="0" smtClean="0"/>
              <a:t>Aims:</a:t>
            </a:r>
            <a:endParaRPr lang="en-GB" b="1" dirty="0"/>
          </a:p>
          <a:p>
            <a:pPr marL="342900" indent="-342900">
              <a:lnSpc>
                <a:spcPct val="120000"/>
              </a:lnSpc>
              <a:spcBef>
                <a:spcPts val="0"/>
              </a:spcBef>
              <a:buBlip>
                <a:blip r:embed="rId2"/>
              </a:buBlip>
              <a:defRPr/>
            </a:pPr>
            <a:r>
              <a:rPr lang="en-GB" dirty="0" smtClean="0"/>
              <a:t>Reduce </a:t>
            </a:r>
            <a:r>
              <a:rPr lang="en-GB" dirty="0"/>
              <a:t>memory requirements</a:t>
            </a:r>
          </a:p>
          <a:p>
            <a:pPr marL="342900" indent="-342900">
              <a:lnSpc>
                <a:spcPct val="120000"/>
              </a:lnSpc>
              <a:spcBef>
                <a:spcPts val="0"/>
              </a:spcBef>
              <a:buBlip>
                <a:blip r:embed="rId2"/>
              </a:buBlip>
              <a:defRPr/>
            </a:pPr>
            <a:r>
              <a:rPr lang="en-GB" dirty="0"/>
              <a:t>Exploit many-core cluster hardware</a:t>
            </a:r>
          </a:p>
          <a:p>
            <a:pPr marL="342900" indent="-342900">
              <a:lnSpc>
                <a:spcPct val="120000"/>
              </a:lnSpc>
              <a:spcBef>
                <a:spcPts val="0"/>
              </a:spcBef>
              <a:buBlip>
                <a:blip r:embed="rId2"/>
              </a:buBlip>
              <a:defRPr/>
            </a:pPr>
            <a:r>
              <a:rPr lang="en-GB" dirty="0"/>
              <a:t>Future-proof the mesh generator for next generation HPC architecture</a:t>
            </a:r>
          </a:p>
          <a:p>
            <a:pPr marL="342900" indent="-342900">
              <a:lnSpc>
                <a:spcPct val="120000"/>
              </a:lnSpc>
              <a:spcBef>
                <a:spcPts val="0"/>
              </a:spcBef>
              <a:buBlip>
                <a:blip r:embed="rId2"/>
              </a:buBlip>
              <a:defRPr/>
            </a:pPr>
            <a:endParaRPr lang="en-GB" dirty="0"/>
          </a:p>
          <a:p>
            <a:pPr>
              <a:lnSpc>
                <a:spcPct val="120000"/>
              </a:lnSpc>
              <a:spcBef>
                <a:spcPts val="0"/>
              </a:spcBef>
              <a:defRPr/>
            </a:pPr>
            <a:r>
              <a:rPr lang="en-GB" b="1" dirty="0" smtClean="0"/>
              <a:t>Objective:</a:t>
            </a:r>
            <a:endParaRPr lang="en-GB" b="1" dirty="0"/>
          </a:p>
          <a:p>
            <a:pPr marL="342900" indent="-342900">
              <a:lnSpc>
                <a:spcPct val="120000"/>
              </a:lnSpc>
              <a:spcBef>
                <a:spcPts val="0"/>
              </a:spcBef>
              <a:buBlip>
                <a:blip r:embed="rId2"/>
              </a:buBlip>
              <a:defRPr/>
            </a:pPr>
            <a:r>
              <a:rPr lang="en-GB" dirty="0"/>
              <a:t>Enable meshing using a combination of domain decomposition (inter-node) and multi-threading (intra-node)</a:t>
            </a:r>
          </a:p>
          <a:p>
            <a:pPr marL="342900" indent="-342900">
              <a:lnSpc>
                <a:spcPct val="120000"/>
              </a:lnSpc>
              <a:spcBef>
                <a:spcPts val="0"/>
              </a:spcBef>
              <a:buBlip>
                <a:blip r:embed="rId2"/>
              </a:buBlip>
              <a:defRPr/>
            </a:pPr>
            <a:endParaRPr lang="en-GB" dirty="0" smtClean="0"/>
          </a:p>
        </p:txBody>
      </p:sp>
    </p:spTree>
    <p:extLst>
      <p:ext uri="{BB962C8B-B14F-4D97-AF65-F5344CB8AC3E}">
        <p14:creationId xmlns:p14="http://schemas.microsoft.com/office/powerpoint/2010/main" val="2218651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dirty="0"/>
              <a:t>performance</a:t>
            </a:r>
          </a:p>
        </p:txBody>
      </p:sp>
      <p:sp>
        <p:nvSpPr>
          <p:cNvPr id="9" name="Content Placeholder 8"/>
          <p:cNvSpPr>
            <a:spLocks noGrp="1"/>
          </p:cNvSpPr>
          <p:nvPr>
            <p:ph sz="quarter" idx="13"/>
          </p:nvPr>
        </p:nvSpPr>
        <p:spPr>
          <a:xfrm>
            <a:off x="467544" y="620688"/>
            <a:ext cx="8136904"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6" name="Footer Placeholder 5"/>
          <p:cNvSpPr>
            <a:spLocks noGrp="1"/>
          </p:cNvSpPr>
          <p:nvPr>
            <p:ph type="ftr" sz="quarter" idx="11"/>
          </p:nvPr>
        </p:nvSpPr>
        <p:spPr/>
        <p:txBody>
          <a:bodyPr/>
          <a:lstStyle/>
          <a:p>
            <a:r>
              <a:rPr lang="en-GB" smtClean="0"/>
              <a:t>ICSC 2016 | iconCFD Conference | November 2016</a:t>
            </a:r>
            <a:endParaRPr lang="en-GB" dirty="0"/>
          </a:p>
        </p:txBody>
      </p:sp>
      <p:pic>
        <p:nvPicPr>
          <p:cNvPr id="1054"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05"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62057"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80909"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99761"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1144442" y="4502912"/>
            <a:ext cx="6789821" cy="683738"/>
            <a:chOff x="1144442" y="4502912"/>
            <a:chExt cx="6789821" cy="683738"/>
          </a:xfrm>
        </p:grpSpPr>
        <p:sp>
          <p:nvSpPr>
            <p:cNvPr id="148" name="Up-Down Arrow 147"/>
            <p:cNvSpPr/>
            <p:nvPr/>
          </p:nvSpPr>
          <p:spPr>
            <a:xfrm>
              <a:off x="3367803" y="4502912"/>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49" name="Up-Down Arrow 148"/>
            <p:cNvSpPr/>
            <p:nvPr/>
          </p:nvSpPr>
          <p:spPr>
            <a:xfrm>
              <a:off x="5292723" y="4505336"/>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0" name="Up-Down Arrow 149"/>
            <p:cNvSpPr/>
            <p:nvPr/>
          </p:nvSpPr>
          <p:spPr>
            <a:xfrm>
              <a:off x="7205271" y="4502912"/>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6" name="Rectangle 15"/>
            <p:cNvSpPr/>
            <p:nvPr/>
          </p:nvSpPr>
          <p:spPr>
            <a:xfrm>
              <a:off x="1144442" y="5051766"/>
              <a:ext cx="6789821" cy="13488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7" name="Up-Down Arrow 16"/>
            <p:cNvSpPr/>
            <p:nvPr/>
          </p:nvSpPr>
          <p:spPr>
            <a:xfrm>
              <a:off x="1448951" y="4505336"/>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9" name="TextBox 18"/>
            <p:cNvSpPr txBox="1"/>
            <p:nvPr/>
          </p:nvSpPr>
          <p:spPr>
            <a:xfrm>
              <a:off x="1873197"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sp>
          <p:nvSpPr>
            <p:cNvPr id="109" name="TextBox 108"/>
            <p:cNvSpPr txBox="1"/>
            <p:nvPr/>
          </p:nvSpPr>
          <p:spPr>
            <a:xfrm>
              <a:off x="3792049"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sp>
          <p:nvSpPr>
            <p:cNvPr id="110" name="TextBox 109"/>
            <p:cNvSpPr txBox="1"/>
            <p:nvPr/>
          </p:nvSpPr>
          <p:spPr>
            <a:xfrm>
              <a:off x="5710902"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grpSp>
      <p:grpSp>
        <p:nvGrpSpPr>
          <p:cNvPr id="20" name="Group 19"/>
          <p:cNvGrpSpPr/>
          <p:nvPr/>
        </p:nvGrpSpPr>
        <p:grpSpPr>
          <a:xfrm>
            <a:off x="1144442" y="1468079"/>
            <a:ext cx="1033264" cy="1474185"/>
            <a:chOff x="1144442" y="1468079"/>
            <a:chExt cx="1033264" cy="1474185"/>
          </a:xfrm>
        </p:grpSpPr>
        <p:sp>
          <p:nvSpPr>
            <p:cNvPr id="10" name="Up Arrow 9"/>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 name="Rounded Rectangle 1"/>
            <p:cNvSpPr/>
            <p:nvPr/>
          </p:nvSpPr>
          <p:spPr>
            <a:xfrm>
              <a:off x="1144442" y="2471563"/>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62" name="Rounded Rectangle 61"/>
            <p:cNvSpPr/>
            <p:nvPr/>
          </p:nvSpPr>
          <p:spPr>
            <a:xfrm>
              <a:off x="1144442" y="146807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63" name="Rounded Rectangle 62"/>
            <p:cNvSpPr/>
            <p:nvPr/>
          </p:nvSpPr>
          <p:spPr>
            <a:xfrm>
              <a:off x="1144442" y="1802574"/>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64" name="Rounded Rectangle 63"/>
            <p:cNvSpPr/>
            <p:nvPr/>
          </p:nvSpPr>
          <p:spPr>
            <a:xfrm>
              <a:off x="1144442" y="213706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grpSp>
      <p:grpSp>
        <p:nvGrpSpPr>
          <p:cNvPr id="21" name="Group 20"/>
          <p:cNvGrpSpPr/>
          <p:nvPr/>
        </p:nvGrpSpPr>
        <p:grpSpPr>
          <a:xfrm>
            <a:off x="314501" y="1517833"/>
            <a:ext cx="798019" cy="1145951"/>
            <a:chOff x="314501" y="1517833"/>
            <a:chExt cx="798019" cy="1145951"/>
          </a:xfrm>
        </p:grpSpPr>
        <p:sp>
          <p:nvSpPr>
            <p:cNvPr id="15" name="Bent Arrow 14"/>
            <p:cNvSpPr/>
            <p:nvPr/>
          </p:nvSpPr>
          <p:spPr>
            <a:xfrm>
              <a:off x="852020" y="1517833"/>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0" name="Bent Arrow 69"/>
            <p:cNvSpPr/>
            <p:nvPr/>
          </p:nvSpPr>
          <p:spPr>
            <a:xfrm flipV="1">
              <a:off x="852020" y="2044548"/>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1" name="Bent Arrow 70"/>
            <p:cNvSpPr/>
            <p:nvPr/>
          </p:nvSpPr>
          <p:spPr>
            <a:xfrm>
              <a:off x="852020" y="1848961"/>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8" name="Bent Arrow 107"/>
            <p:cNvSpPr/>
            <p:nvPr/>
          </p:nvSpPr>
          <p:spPr>
            <a:xfrm flipV="1">
              <a:off x="852020" y="2028656"/>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1" name="TextBox 110"/>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112" name="Group 111"/>
          <p:cNvGrpSpPr/>
          <p:nvPr/>
        </p:nvGrpSpPr>
        <p:grpSpPr>
          <a:xfrm>
            <a:off x="3068492" y="1468079"/>
            <a:ext cx="1033264" cy="1474185"/>
            <a:chOff x="1144442" y="1468079"/>
            <a:chExt cx="1033264" cy="1474185"/>
          </a:xfrm>
        </p:grpSpPr>
        <p:sp>
          <p:nvSpPr>
            <p:cNvPr id="113" name="Up Arrow 112"/>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14" name="Rounded Rectangle 113"/>
            <p:cNvSpPr/>
            <p:nvPr/>
          </p:nvSpPr>
          <p:spPr>
            <a:xfrm>
              <a:off x="1144442" y="2471563"/>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15" name="Rounded Rectangle 114"/>
            <p:cNvSpPr/>
            <p:nvPr/>
          </p:nvSpPr>
          <p:spPr>
            <a:xfrm>
              <a:off x="1144442" y="146807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16" name="Rounded Rectangle 115"/>
            <p:cNvSpPr/>
            <p:nvPr/>
          </p:nvSpPr>
          <p:spPr>
            <a:xfrm>
              <a:off x="1144442" y="1802574"/>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17" name="Rounded Rectangle 116"/>
            <p:cNvSpPr/>
            <p:nvPr/>
          </p:nvSpPr>
          <p:spPr>
            <a:xfrm>
              <a:off x="1144442" y="213706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grpSp>
      <p:grpSp>
        <p:nvGrpSpPr>
          <p:cNvPr id="118" name="Group 117"/>
          <p:cNvGrpSpPr/>
          <p:nvPr/>
        </p:nvGrpSpPr>
        <p:grpSpPr>
          <a:xfrm>
            <a:off x="2238551" y="1517833"/>
            <a:ext cx="798019" cy="1145951"/>
            <a:chOff x="314501" y="1517833"/>
            <a:chExt cx="798019" cy="1145951"/>
          </a:xfrm>
        </p:grpSpPr>
        <p:sp>
          <p:nvSpPr>
            <p:cNvPr id="119" name="Bent Arrow 118"/>
            <p:cNvSpPr/>
            <p:nvPr/>
          </p:nvSpPr>
          <p:spPr>
            <a:xfrm>
              <a:off x="852020" y="1517833"/>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0" name="Bent Arrow 119"/>
            <p:cNvSpPr/>
            <p:nvPr/>
          </p:nvSpPr>
          <p:spPr>
            <a:xfrm flipV="1">
              <a:off x="852020" y="2044548"/>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1" name="Bent Arrow 120"/>
            <p:cNvSpPr/>
            <p:nvPr/>
          </p:nvSpPr>
          <p:spPr>
            <a:xfrm>
              <a:off x="852020" y="1848961"/>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2" name="Bent Arrow 121"/>
            <p:cNvSpPr/>
            <p:nvPr/>
          </p:nvSpPr>
          <p:spPr>
            <a:xfrm flipV="1">
              <a:off x="852020" y="2028656"/>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3" name="TextBox 122"/>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124" name="Group 123"/>
          <p:cNvGrpSpPr/>
          <p:nvPr/>
        </p:nvGrpSpPr>
        <p:grpSpPr>
          <a:xfrm>
            <a:off x="4965872" y="1468079"/>
            <a:ext cx="1033264" cy="1474185"/>
            <a:chOff x="1144442" y="1468079"/>
            <a:chExt cx="1033264" cy="1474185"/>
          </a:xfrm>
        </p:grpSpPr>
        <p:sp>
          <p:nvSpPr>
            <p:cNvPr id="125" name="Up Arrow 124"/>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26" name="Rounded Rectangle 125"/>
            <p:cNvSpPr/>
            <p:nvPr/>
          </p:nvSpPr>
          <p:spPr>
            <a:xfrm>
              <a:off x="1144442" y="2471563"/>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27" name="Rounded Rectangle 126"/>
            <p:cNvSpPr/>
            <p:nvPr/>
          </p:nvSpPr>
          <p:spPr>
            <a:xfrm>
              <a:off x="1144442" y="146807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28" name="Rounded Rectangle 127"/>
            <p:cNvSpPr/>
            <p:nvPr/>
          </p:nvSpPr>
          <p:spPr>
            <a:xfrm>
              <a:off x="1144442" y="1802574"/>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29" name="Rounded Rectangle 128"/>
            <p:cNvSpPr/>
            <p:nvPr/>
          </p:nvSpPr>
          <p:spPr>
            <a:xfrm>
              <a:off x="1144442" y="213706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grpSp>
      <p:grpSp>
        <p:nvGrpSpPr>
          <p:cNvPr id="130" name="Group 129"/>
          <p:cNvGrpSpPr/>
          <p:nvPr/>
        </p:nvGrpSpPr>
        <p:grpSpPr>
          <a:xfrm>
            <a:off x="4135931" y="1517833"/>
            <a:ext cx="798019" cy="1145951"/>
            <a:chOff x="314501" y="1517833"/>
            <a:chExt cx="798019" cy="1145951"/>
          </a:xfrm>
        </p:grpSpPr>
        <p:sp>
          <p:nvSpPr>
            <p:cNvPr id="131" name="Bent Arrow 130"/>
            <p:cNvSpPr/>
            <p:nvPr/>
          </p:nvSpPr>
          <p:spPr>
            <a:xfrm>
              <a:off x="852020" y="1517833"/>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2" name="Bent Arrow 131"/>
            <p:cNvSpPr/>
            <p:nvPr/>
          </p:nvSpPr>
          <p:spPr>
            <a:xfrm flipV="1">
              <a:off x="852020" y="2044548"/>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3" name="Bent Arrow 132"/>
            <p:cNvSpPr/>
            <p:nvPr/>
          </p:nvSpPr>
          <p:spPr>
            <a:xfrm>
              <a:off x="852020" y="1848961"/>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4" name="Bent Arrow 133"/>
            <p:cNvSpPr/>
            <p:nvPr/>
          </p:nvSpPr>
          <p:spPr>
            <a:xfrm flipV="1">
              <a:off x="852020" y="2028656"/>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5" name="TextBox 134"/>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136" name="Group 135"/>
          <p:cNvGrpSpPr/>
          <p:nvPr/>
        </p:nvGrpSpPr>
        <p:grpSpPr>
          <a:xfrm>
            <a:off x="6902003" y="1468079"/>
            <a:ext cx="1033264" cy="1474185"/>
            <a:chOff x="1144442" y="1468079"/>
            <a:chExt cx="1033264" cy="1474185"/>
          </a:xfrm>
        </p:grpSpPr>
        <p:sp>
          <p:nvSpPr>
            <p:cNvPr id="137" name="Up Arrow 136"/>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38" name="Rounded Rectangle 137"/>
            <p:cNvSpPr/>
            <p:nvPr/>
          </p:nvSpPr>
          <p:spPr>
            <a:xfrm>
              <a:off x="1144442" y="2471563"/>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39" name="Rounded Rectangle 138"/>
            <p:cNvSpPr/>
            <p:nvPr/>
          </p:nvSpPr>
          <p:spPr>
            <a:xfrm>
              <a:off x="1144442" y="146807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40" name="Rounded Rectangle 139"/>
            <p:cNvSpPr/>
            <p:nvPr/>
          </p:nvSpPr>
          <p:spPr>
            <a:xfrm>
              <a:off x="1144442" y="1802574"/>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sp>
          <p:nvSpPr>
            <p:cNvPr id="141" name="Rounded Rectangle 140"/>
            <p:cNvSpPr/>
            <p:nvPr/>
          </p:nvSpPr>
          <p:spPr>
            <a:xfrm>
              <a:off x="1144442" y="2137069"/>
              <a:ext cx="1033264" cy="248346"/>
            </a:xfrm>
            <a:prstGeom prst="roundRect">
              <a:avLst>
                <a:gd name="adj" fmla="val 18201"/>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process</a:t>
              </a:r>
              <a:endParaRPr lang="en-GB" dirty="0">
                <a:solidFill>
                  <a:schemeClr val="tx1"/>
                </a:solidFill>
              </a:endParaRPr>
            </a:p>
          </p:txBody>
        </p:sp>
      </p:grpSp>
      <p:grpSp>
        <p:nvGrpSpPr>
          <p:cNvPr id="142" name="Group 141"/>
          <p:cNvGrpSpPr/>
          <p:nvPr/>
        </p:nvGrpSpPr>
        <p:grpSpPr>
          <a:xfrm>
            <a:off x="6072062" y="1517833"/>
            <a:ext cx="798019" cy="1145951"/>
            <a:chOff x="314501" y="1517833"/>
            <a:chExt cx="798019" cy="1145951"/>
          </a:xfrm>
        </p:grpSpPr>
        <p:sp>
          <p:nvSpPr>
            <p:cNvPr id="143" name="Bent Arrow 142"/>
            <p:cNvSpPr/>
            <p:nvPr/>
          </p:nvSpPr>
          <p:spPr>
            <a:xfrm>
              <a:off x="852020" y="1517833"/>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4" name="Bent Arrow 143"/>
            <p:cNvSpPr/>
            <p:nvPr/>
          </p:nvSpPr>
          <p:spPr>
            <a:xfrm flipV="1">
              <a:off x="852020" y="2044548"/>
              <a:ext cx="260500" cy="61923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5" name="Bent Arrow 144"/>
            <p:cNvSpPr/>
            <p:nvPr/>
          </p:nvSpPr>
          <p:spPr>
            <a:xfrm>
              <a:off x="852020" y="1848961"/>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6" name="Bent Arrow 145"/>
            <p:cNvSpPr/>
            <p:nvPr/>
          </p:nvSpPr>
          <p:spPr>
            <a:xfrm flipV="1">
              <a:off x="852020" y="2028656"/>
              <a:ext cx="260500" cy="288108"/>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7" name="TextBox 146"/>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sp>
        <p:nvSpPr>
          <p:cNvPr id="24" name="TextBox 23"/>
          <p:cNvSpPr txBox="1"/>
          <p:nvPr/>
        </p:nvSpPr>
        <p:spPr>
          <a:xfrm>
            <a:off x="1144442" y="5365630"/>
            <a:ext cx="6790825" cy="369332"/>
          </a:xfrm>
          <a:prstGeom prst="rect">
            <a:avLst/>
          </a:prstGeom>
          <a:noFill/>
        </p:spPr>
        <p:txBody>
          <a:bodyPr wrap="square" rtlCol="0">
            <a:spAutoFit/>
          </a:bodyPr>
          <a:lstStyle/>
          <a:p>
            <a:pPr algn="ctr"/>
            <a:r>
              <a:rPr lang="en-GB" dirty="0" smtClean="0"/>
              <a:t>Standard domain decomposition (no multi-threading)</a:t>
            </a:r>
            <a:endParaRPr lang="en-GB" dirty="0"/>
          </a:p>
        </p:txBody>
      </p:sp>
    </p:spTree>
    <p:extLst>
      <p:ext uri="{BB962C8B-B14F-4D97-AF65-F5344CB8AC3E}">
        <p14:creationId xmlns:p14="http://schemas.microsoft.com/office/powerpoint/2010/main" val="3973564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dirty="0"/>
              <a:t>performance</a:t>
            </a:r>
          </a:p>
        </p:txBody>
      </p:sp>
      <p:sp>
        <p:nvSpPr>
          <p:cNvPr id="9" name="Content Placeholder 8"/>
          <p:cNvSpPr>
            <a:spLocks noGrp="1"/>
          </p:cNvSpPr>
          <p:nvPr>
            <p:ph sz="quarter" idx="13"/>
          </p:nvPr>
        </p:nvSpPr>
        <p:spPr>
          <a:xfrm>
            <a:off x="467544" y="620688"/>
            <a:ext cx="8136904"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6" name="Footer Placeholder 5"/>
          <p:cNvSpPr>
            <a:spLocks noGrp="1"/>
          </p:cNvSpPr>
          <p:nvPr>
            <p:ph type="ftr" sz="quarter" idx="11"/>
          </p:nvPr>
        </p:nvSpPr>
        <p:spPr/>
        <p:txBody>
          <a:bodyPr/>
          <a:lstStyle/>
          <a:p>
            <a:r>
              <a:rPr lang="en-GB" smtClean="0"/>
              <a:t>ICSC 2016 | iconCFD Conference | November 2016</a:t>
            </a:r>
            <a:endParaRPr lang="en-GB" dirty="0"/>
          </a:p>
        </p:txBody>
      </p:sp>
      <p:pic>
        <p:nvPicPr>
          <p:cNvPr id="1054"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05"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62057"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80909"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99761"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314501" y="1468078"/>
            <a:ext cx="1874721" cy="1474186"/>
            <a:chOff x="314501" y="1468078"/>
            <a:chExt cx="1874721" cy="1474186"/>
          </a:xfrm>
        </p:grpSpPr>
        <p:sp>
          <p:nvSpPr>
            <p:cNvPr id="10" name="Up Arrow 9"/>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nvGrpSpPr>
            <p:cNvPr id="4" name="Group 3"/>
            <p:cNvGrpSpPr/>
            <p:nvPr/>
          </p:nvGrpSpPr>
          <p:grpSpPr>
            <a:xfrm>
              <a:off x="314501" y="1716425"/>
              <a:ext cx="798019" cy="755138"/>
              <a:chOff x="314501" y="1716425"/>
              <a:chExt cx="798019" cy="755138"/>
            </a:xfrm>
          </p:grpSpPr>
          <p:sp>
            <p:nvSpPr>
              <p:cNvPr id="15" name="Bent Arrow 14"/>
              <p:cNvSpPr/>
              <p:nvPr/>
            </p:nvSpPr>
            <p:spPr>
              <a:xfrm>
                <a:off x="852020" y="1716425"/>
                <a:ext cx="260500" cy="420644"/>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0" name="Bent Arrow 69"/>
              <p:cNvSpPr/>
              <p:nvPr/>
            </p:nvSpPr>
            <p:spPr>
              <a:xfrm flipV="1">
                <a:off x="852020" y="2044548"/>
                <a:ext cx="260500" cy="427015"/>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1" name="TextBox 110"/>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5" name="Group 4"/>
            <p:cNvGrpSpPr/>
            <p:nvPr/>
          </p:nvGrpSpPr>
          <p:grpSpPr>
            <a:xfrm>
              <a:off x="1144442" y="1468078"/>
              <a:ext cx="1044780" cy="1251832"/>
              <a:chOff x="1144442" y="1468078"/>
              <a:chExt cx="1044780" cy="1251832"/>
            </a:xfrm>
          </p:grpSpPr>
          <p:grpSp>
            <p:nvGrpSpPr>
              <p:cNvPr id="77" name="Group 76"/>
              <p:cNvGrpSpPr/>
              <p:nvPr/>
            </p:nvGrpSpPr>
            <p:grpSpPr>
              <a:xfrm>
                <a:off x="1155958" y="2137069"/>
                <a:ext cx="1033264" cy="582841"/>
                <a:chOff x="1144442" y="1468078"/>
                <a:chExt cx="1033264" cy="582841"/>
              </a:xfrm>
            </p:grpSpPr>
            <p:sp>
              <p:nvSpPr>
                <p:cNvPr id="78" name="Rounded Rectangle 77"/>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79" name="Rectangle 78"/>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80" name="Rectangle 79"/>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3" name="Group 2"/>
              <p:cNvGrpSpPr/>
              <p:nvPr/>
            </p:nvGrpSpPr>
            <p:grpSpPr>
              <a:xfrm>
                <a:off x="1144442" y="1468078"/>
                <a:ext cx="1033264" cy="582841"/>
                <a:chOff x="1144442" y="1468078"/>
                <a:chExt cx="1033264" cy="582841"/>
              </a:xfrm>
            </p:grpSpPr>
            <p:sp>
              <p:nvSpPr>
                <p:cNvPr id="62" name="Rounded Rectangle 61"/>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66" name="Rectangle 65"/>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67" name="Rectangle 66"/>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grpSp>
      <p:grpSp>
        <p:nvGrpSpPr>
          <p:cNvPr id="96" name="Group 95"/>
          <p:cNvGrpSpPr/>
          <p:nvPr/>
        </p:nvGrpSpPr>
        <p:grpSpPr>
          <a:xfrm>
            <a:off x="2248757" y="1468078"/>
            <a:ext cx="1874721" cy="1474186"/>
            <a:chOff x="314501" y="1468078"/>
            <a:chExt cx="1874721" cy="1474186"/>
          </a:xfrm>
        </p:grpSpPr>
        <p:sp>
          <p:nvSpPr>
            <p:cNvPr id="97" name="Up Arrow 96"/>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nvGrpSpPr>
            <p:cNvPr id="100" name="Group 99"/>
            <p:cNvGrpSpPr/>
            <p:nvPr/>
          </p:nvGrpSpPr>
          <p:grpSpPr>
            <a:xfrm>
              <a:off x="314501" y="1716425"/>
              <a:ext cx="798019" cy="755138"/>
              <a:chOff x="314501" y="1716425"/>
              <a:chExt cx="798019" cy="755138"/>
            </a:xfrm>
          </p:grpSpPr>
          <p:sp>
            <p:nvSpPr>
              <p:cNvPr id="150" name="Bent Arrow 149"/>
              <p:cNvSpPr/>
              <p:nvPr/>
            </p:nvSpPr>
            <p:spPr>
              <a:xfrm>
                <a:off x="852020" y="1716425"/>
                <a:ext cx="260500" cy="420644"/>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1" name="Bent Arrow 150"/>
              <p:cNvSpPr/>
              <p:nvPr/>
            </p:nvSpPr>
            <p:spPr>
              <a:xfrm flipV="1">
                <a:off x="852020" y="2044548"/>
                <a:ext cx="260500" cy="427015"/>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2" name="TextBox 151"/>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101" name="Group 100"/>
            <p:cNvGrpSpPr/>
            <p:nvPr/>
          </p:nvGrpSpPr>
          <p:grpSpPr>
            <a:xfrm>
              <a:off x="1144442" y="1468078"/>
              <a:ext cx="1044780" cy="1251832"/>
              <a:chOff x="1144442" y="1468078"/>
              <a:chExt cx="1044780" cy="1251832"/>
            </a:xfrm>
          </p:grpSpPr>
          <p:grpSp>
            <p:nvGrpSpPr>
              <p:cNvPr id="102" name="Group 101"/>
              <p:cNvGrpSpPr/>
              <p:nvPr/>
            </p:nvGrpSpPr>
            <p:grpSpPr>
              <a:xfrm>
                <a:off x="1155958" y="2137069"/>
                <a:ext cx="1033264" cy="582841"/>
                <a:chOff x="1144442" y="1468078"/>
                <a:chExt cx="1033264" cy="582841"/>
              </a:xfrm>
            </p:grpSpPr>
            <p:sp>
              <p:nvSpPr>
                <p:cNvPr id="107" name="Rounded Rectangle 106"/>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48" name="Rectangle 147"/>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49" name="Rectangle 148"/>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103" name="Group 102"/>
              <p:cNvGrpSpPr/>
              <p:nvPr/>
            </p:nvGrpSpPr>
            <p:grpSpPr>
              <a:xfrm>
                <a:off x="1144442" y="1468078"/>
                <a:ext cx="1033264" cy="582841"/>
                <a:chOff x="1144442" y="1468078"/>
                <a:chExt cx="1033264" cy="582841"/>
              </a:xfrm>
            </p:grpSpPr>
            <p:sp>
              <p:nvSpPr>
                <p:cNvPr id="104" name="Rounded Rectangle 103"/>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05" name="Rectangle 104"/>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06" name="Rectangle 105"/>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grpSp>
      <p:grpSp>
        <p:nvGrpSpPr>
          <p:cNvPr id="153" name="Group 152"/>
          <p:cNvGrpSpPr/>
          <p:nvPr/>
        </p:nvGrpSpPr>
        <p:grpSpPr>
          <a:xfrm>
            <a:off x="4167609" y="1468080"/>
            <a:ext cx="1874721" cy="1474186"/>
            <a:chOff x="314501" y="1468078"/>
            <a:chExt cx="1874721" cy="1474186"/>
          </a:xfrm>
        </p:grpSpPr>
        <p:sp>
          <p:nvSpPr>
            <p:cNvPr id="154" name="Up Arrow 153"/>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nvGrpSpPr>
            <p:cNvPr id="155" name="Group 154"/>
            <p:cNvGrpSpPr/>
            <p:nvPr/>
          </p:nvGrpSpPr>
          <p:grpSpPr>
            <a:xfrm>
              <a:off x="314501" y="1716425"/>
              <a:ext cx="798019" cy="755138"/>
              <a:chOff x="314501" y="1716425"/>
              <a:chExt cx="798019" cy="755138"/>
            </a:xfrm>
          </p:grpSpPr>
          <p:sp>
            <p:nvSpPr>
              <p:cNvPr id="165" name="Bent Arrow 164"/>
              <p:cNvSpPr/>
              <p:nvPr/>
            </p:nvSpPr>
            <p:spPr>
              <a:xfrm>
                <a:off x="852020" y="1716425"/>
                <a:ext cx="260500" cy="420644"/>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6" name="Bent Arrow 165"/>
              <p:cNvSpPr/>
              <p:nvPr/>
            </p:nvSpPr>
            <p:spPr>
              <a:xfrm flipV="1">
                <a:off x="852020" y="2044548"/>
                <a:ext cx="260500" cy="427015"/>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7" name="TextBox 166"/>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156" name="Group 155"/>
            <p:cNvGrpSpPr/>
            <p:nvPr/>
          </p:nvGrpSpPr>
          <p:grpSpPr>
            <a:xfrm>
              <a:off x="1144442" y="1468078"/>
              <a:ext cx="1044780" cy="1251832"/>
              <a:chOff x="1144442" y="1468078"/>
              <a:chExt cx="1044780" cy="1251832"/>
            </a:xfrm>
          </p:grpSpPr>
          <p:grpSp>
            <p:nvGrpSpPr>
              <p:cNvPr id="157" name="Group 156"/>
              <p:cNvGrpSpPr/>
              <p:nvPr/>
            </p:nvGrpSpPr>
            <p:grpSpPr>
              <a:xfrm>
                <a:off x="1155958" y="2137069"/>
                <a:ext cx="1033264" cy="582841"/>
                <a:chOff x="1144442" y="1468078"/>
                <a:chExt cx="1033264" cy="582841"/>
              </a:xfrm>
            </p:grpSpPr>
            <p:sp>
              <p:nvSpPr>
                <p:cNvPr id="162" name="Rounded Rectangle 161"/>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63" name="Rectangle 162"/>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64" name="Rectangle 163"/>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158" name="Group 157"/>
              <p:cNvGrpSpPr/>
              <p:nvPr/>
            </p:nvGrpSpPr>
            <p:grpSpPr>
              <a:xfrm>
                <a:off x="1144442" y="1468078"/>
                <a:ext cx="1033264" cy="582841"/>
                <a:chOff x="1144442" y="1468078"/>
                <a:chExt cx="1033264" cy="582841"/>
              </a:xfrm>
            </p:grpSpPr>
            <p:sp>
              <p:nvSpPr>
                <p:cNvPr id="159" name="Rounded Rectangle 158"/>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60" name="Rectangle 159"/>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61" name="Rectangle 160"/>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grpSp>
      <p:grpSp>
        <p:nvGrpSpPr>
          <p:cNvPr id="168" name="Group 167"/>
          <p:cNvGrpSpPr/>
          <p:nvPr/>
        </p:nvGrpSpPr>
        <p:grpSpPr>
          <a:xfrm>
            <a:off x="6059541" y="1468080"/>
            <a:ext cx="1874721" cy="1474186"/>
            <a:chOff x="314501" y="1468078"/>
            <a:chExt cx="1874721" cy="1474186"/>
          </a:xfrm>
        </p:grpSpPr>
        <p:sp>
          <p:nvSpPr>
            <p:cNvPr id="169" name="Up Arrow 168"/>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nvGrpSpPr>
            <p:cNvPr id="170" name="Group 169"/>
            <p:cNvGrpSpPr/>
            <p:nvPr/>
          </p:nvGrpSpPr>
          <p:grpSpPr>
            <a:xfrm>
              <a:off x="314501" y="1716425"/>
              <a:ext cx="798019" cy="755138"/>
              <a:chOff x="314501" y="1716425"/>
              <a:chExt cx="798019" cy="755138"/>
            </a:xfrm>
          </p:grpSpPr>
          <p:sp>
            <p:nvSpPr>
              <p:cNvPr id="180" name="Bent Arrow 179"/>
              <p:cNvSpPr/>
              <p:nvPr/>
            </p:nvSpPr>
            <p:spPr>
              <a:xfrm>
                <a:off x="852020" y="1716425"/>
                <a:ext cx="260500" cy="420644"/>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1" name="Bent Arrow 180"/>
              <p:cNvSpPr/>
              <p:nvPr/>
            </p:nvSpPr>
            <p:spPr>
              <a:xfrm flipV="1">
                <a:off x="852020" y="2044548"/>
                <a:ext cx="260500" cy="427015"/>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2" name="TextBox 181"/>
              <p:cNvSpPr txBox="1"/>
              <p:nvPr/>
            </p:nvSpPr>
            <p:spPr>
              <a:xfrm>
                <a:off x="314501" y="1929436"/>
                <a:ext cx="537520" cy="307777"/>
              </a:xfrm>
              <a:prstGeom prst="rect">
                <a:avLst/>
              </a:prstGeom>
              <a:noFill/>
            </p:spPr>
            <p:txBody>
              <a:bodyPr wrap="square" rtlCol="0">
                <a:spAutoFit/>
              </a:bodyPr>
              <a:lstStyle/>
              <a:p>
                <a:pPr algn="r"/>
                <a:r>
                  <a:rPr lang="en-GB" sz="1400" b="1" dirty="0" smtClean="0">
                    <a:solidFill>
                      <a:schemeClr val="accent3"/>
                    </a:solidFill>
                  </a:rPr>
                  <a:t>MPI</a:t>
                </a:r>
                <a:endParaRPr lang="en-GB" sz="1400" b="1" dirty="0">
                  <a:solidFill>
                    <a:schemeClr val="accent3"/>
                  </a:solidFill>
                </a:endParaRPr>
              </a:p>
            </p:txBody>
          </p:sp>
        </p:grpSp>
        <p:grpSp>
          <p:nvGrpSpPr>
            <p:cNvPr id="171" name="Group 170"/>
            <p:cNvGrpSpPr/>
            <p:nvPr/>
          </p:nvGrpSpPr>
          <p:grpSpPr>
            <a:xfrm>
              <a:off x="1144442" y="1468078"/>
              <a:ext cx="1044780" cy="1251832"/>
              <a:chOff x="1144442" y="1468078"/>
              <a:chExt cx="1044780" cy="1251832"/>
            </a:xfrm>
          </p:grpSpPr>
          <p:grpSp>
            <p:nvGrpSpPr>
              <p:cNvPr id="172" name="Group 171"/>
              <p:cNvGrpSpPr/>
              <p:nvPr/>
            </p:nvGrpSpPr>
            <p:grpSpPr>
              <a:xfrm>
                <a:off x="1155958" y="2137069"/>
                <a:ext cx="1033264" cy="582841"/>
                <a:chOff x="1144442" y="1468078"/>
                <a:chExt cx="1033264" cy="582841"/>
              </a:xfrm>
            </p:grpSpPr>
            <p:sp>
              <p:nvSpPr>
                <p:cNvPr id="177" name="Rounded Rectangle 176"/>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78" name="Rectangle 177"/>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79" name="Rectangle 178"/>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173" name="Group 172"/>
              <p:cNvGrpSpPr/>
              <p:nvPr/>
            </p:nvGrpSpPr>
            <p:grpSpPr>
              <a:xfrm>
                <a:off x="1144442" y="1468078"/>
                <a:ext cx="1033264" cy="582841"/>
                <a:chOff x="1144442" y="1468078"/>
                <a:chExt cx="1033264" cy="582841"/>
              </a:xfrm>
            </p:grpSpPr>
            <p:sp>
              <p:nvSpPr>
                <p:cNvPr id="174" name="Rounded Rectangle 173"/>
                <p:cNvSpPr/>
                <p:nvPr/>
              </p:nvSpPr>
              <p:spPr>
                <a:xfrm>
                  <a:off x="1144442" y="1468078"/>
                  <a:ext cx="1033264" cy="582841"/>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75" name="Rectangle 174"/>
                <p:cNvSpPr/>
                <p:nvPr/>
              </p:nvSpPr>
              <p:spPr>
                <a:xfrm>
                  <a:off x="1520190" y="1802574"/>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76" name="Rectangle 175"/>
                <p:cNvSpPr/>
                <p:nvPr/>
              </p:nvSpPr>
              <p:spPr>
                <a:xfrm>
                  <a:off x="1520190" y="1565150"/>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grpSp>
      <p:grpSp>
        <p:nvGrpSpPr>
          <p:cNvPr id="183" name="Group 182"/>
          <p:cNvGrpSpPr/>
          <p:nvPr/>
        </p:nvGrpSpPr>
        <p:grpSpPr>
          <a:xfrm>
            <a:off x="1144442" y="4502912"/>
            <a:ext cx="6789821" cy="683738"/>
            <a:chOff x="1144442" y="4502912"/>
            <a:chExt cx="6789821" cy="683738"/>
          </a:xfrm>
        </p:grpSpPr>
        <p:sp>
          <p:nvSpPr>
            <p:cNvPr id="184" name="Up-Down Arrow 183"/>
            <p:cNvSpPr/>
            <p:nvPr/>
          </p:nvSpPr>
          <p:spPr>
            <a:xfrm>
              <a:off x="3367803" y="4502912"/>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5" name="Up-Down Arrow 184"/>
            <p:cNvSpPr/>
            <p:nvPr/>
          </p:nvSpPr>
          <p:spPr>
            <a:xfrm>
              <a:off x="5292723" y="4505336"/>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6" name="Up-Down Arrow 185"/>
            <p:cNvSpPr/>
            <p:nvPr/>
          </p:nvSpPr>
          <p:spPr>
            <a:xfrm>
              <a:off x="7205271" y="4502912"/>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7" name="Rectangle 186"/>
            <p:cNvSpPr/>
            <p:nvPr/>
          </p:nvSpPr>
          <p:spPr>
            <a:xfrm>
              <a:off x="1144442" y="5051766"/>
              <a:ext cx="6789821" cy="13488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8" name="Up-Down Arrow 187"/>
            <p:cNvSpPr/>
            <p:nvPr/>
          </p:nvSpPr>
          <p:spPr>
            <a:xfrm>
              <a:off x="1448951" y="4505336"/>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9" name="TextBox 188"/>
            <p:cNvSpPr txBox="1"/>
            <p:nvPr/>
          </p:nvSpPr>
          <p:spPr>
            <a:xfrm>
              <a:off x="1873197"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sp>
          <p:nvSpPr>
            <p:cNvPr id="190" name="TextBox 189"/>
            <p:cNvSpPr txBox="1"/>
            <p:nvPr/>
          </p:nvSpPr>
          <p:spPr>
            <a:xfrm>
              <a:off x="3792049"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sp>
          <p:nvSpPr>
            <p:cNvPr id="191" name="TextBox 190"/>
            <p:cNvSpPr txBox="1"/>
            <p:nvPr/>
          </p:nvSpPr>
          <p:spPr>
            <a:xfrm>
              <a:off x="5710902"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grpSp>
      <p:sp>
        <p:nvSpPr>
          <p:cNvPr id="192" name="TextBox 191"/>
          <p:cNvSpPr txBox="1"/>
          <p:nvPr/>
        </p:nvSpPr>
        <p:spPr>
          <a:xfrm>
            <a:off x="1144442" y="5365630"/>
            <a:ext cx="6790825" cy="369332"/>
          </a:xfrm>
          <a:prstGeom prst="rect">
            <a:avLst/>
          </a:prstGeom>
          <a:noFill/>
        </p:spPr>
        <p:txBody>
          <a:bodyPr wrap="square" rtlCol="0">
            <a:spAutoFit/>
          </a:bodyPr>
          <a:lstStyle/>
          <a:p>
            <a:pPr algn="ctr"/>
            <a:r>
              <a:rPr lang="en-GB" dirty="0" smtClean="0"/>
              <a:t>Combined domain decomposition &amp; multi-threading</a:t>
            </a:r>
            <a:endParaRPr lang="en-GB" dirty="0"/>
          </a:p>
        </p:txBody>
      </p:sp>
    </p:spTree>
    <p:extLst>
      <p:ext uri="{BB962C8B-B14F-4D97-AF65-F5344CB8AC3E}">
        <p14:creationId xmlns:p14="http://schemas.microsoft.com/office/powerpoint/2010/main" val="2256675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dirty="0"/>
              <a:t>performance</a:t>
            </a:r>
          </a:p>
        </p:txBody>
      </p:sp>
      <p:sp>
        <p:nvSpPr>
          <p:cNvPr id="9" name="Content Placeholder 8"/>
          <p:cNvSpPr>
            <a:spLocks noGrp="1"/>
          </p:cNvSpPr>
          <p:nvPr>
            <p:ph sz="quarter" idx="13"/>
          </p:nvPr>
        </p:nvSpPr>
        <p:spPr>
          <a:xfrm>
            <a:off x="467544" y="620688"/>
            <a:ext cx="8136904"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6" name="Footer Placeholder 5"/>
          <p:cNvSpPr>
            <a:spLocks noGrp="1"/>
          </p:cNvSpPr>
          <p:nvPr>
            <p:ph type="ftr" sz="quarter" idx="11"/>
          </p:nvPr>
        </p:nvSpPr>
        <p:spPr/>
        <p:txBody>
          <a:bodyPr/>
          <a:lstStyle/>
          <a:p>
            <a:r>
              <a:rPr lang="en-GB" smtClean="0"/>
              <a:t>ICSC 2016 | iconCFD Conference | November 2016</a:t>
            </a:r>
            <a:endParaRPr lang="en-GB" dirty="0"/>
          </a:p>
        </p:txBody>
      </p:sp>
      <p:grpSp>
        <p:nvGrpSpPr>
          <p:cNvPr id="12" name="Group 11"/>
          <p:cNvGrpSpPr/>
          <p:nvPr/>
        </p:nvGrpSpPr>
        <p:grpSpPr>
          <a:xfrm>
            <a:off x="843205" y="1468076"/>
            <a:ext cx="7162108" cy="3718574"/>
            <a:chOff x="843205" y="1468076"/>
            <a:chExt cx="7162108" cy="3718574"/>
          </a:xfrm>
        </p:grpSpPr>
        <p:grpSp>
          <p:nvGrpSpPr>
            <p:cNvPr id="115" name="Group 114"/>
            <p:cNvGrpSpPr/>
            <p:nvPr/>
          </p:nvGrpSpPr>
          <p:grpSpPr>
            <a:xfrm>
              <a:off x="6889482" y="1468076"/>
              <a:ext cx="1033264" cy="1251834"/>
              <a:chOff x="1144442" y="1468078"/>
              <a:chExt cx="1033264" cy="1251834"/>
            </a:xfrm>
          </p:grpSpPr>
          <p:sp>
            <p:nvSpPr>
              <p:cNvPr id="116" name="Rounded Rectangle 115"/>
              <p:cNvSpPr/>
              <p:nvPr/>
            </p:nvSpPr>
            <p:spPr>
              <a:xfrm>
                <a:off x="1144442" y="1468078"/>
                <a:ext cx="1033264" cy="1251834"/>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17" name="Rectangle 116"/>
              <p:cNvSpPr/>
              <p:nvPr/>
            </p:nvSpPr>
            <p:spPr>
              <a:xfrm>
                <a:off x="1518354" y="1566275"/>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18" name="Rectangle 117"/>
              <p:cNvSpPr/>
              <p:nvPr/>
            </p:nvSpPr>
            <p:spPr>
              <a:xfrm>
                <a:off x="1518354" y="1868039"/>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19" name="Rectangle 118"/>
              <p:cNvSpPr/>
              <p:nvPr/>
            </p:nvSpPr>
            <p:spPr>
              <a:xfrm>
                <a:off x="1518354" y="2169803"/>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20" name="Rectangle 119"/>
              <p:cNvSpPr/>
              <p:nvPr/>
            </p:nvSpPr>
            <p:spPr>
              <a:xfrm>
                <a:off x="1518354" y="2471567"/>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94" name="Group 93"/>
            <p:cNvGrpSpPr/>
            <p:nvPr/>
          </p:nvGrpSpPr>
          <p:grpSpPr>
            <a:xfrm>
              <a:off x="4997550" y="1468076"/>
              <a:ext cx="1033264" cy="1251834"/>
              <a:chOff x="1144442" y="1468078"/>
              <a:chExt cx="1033264" cy="1251834"/>
            </a:xfrm>
          </p:grpSpPr>
          <p:sp>
            <p:nvSpPr>
              <p:cNvPr id="95" name="Rounded Rectangle 94"/>
              <p:cNvSpPr/>
              <p:nvPr/>
            </p:nvSpPr>
            <p:spPr>
              <a:xfrm>
                <a:off x="1144442" y="1468078"/>
                <a:ext cx="1033264" cy="1251834"/>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108" name="Rectangle 107"/>
              <p:cNvSpPr/>
              <p:nvPr/>
            </p:nvSpPr>
            <p:spPr>
              <a:xfrm>
                <a:off x="1518354" y="1566275"/>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12" name="Rectangle 111"/>
              <p:cNvSpPr/>
              <p:nvPr/>
            </p:nvSpPr>
            <p:spPr>
              <a:xfrm>
                <a:off x="1518354" y="1868039"/>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13" name="Rectangle 112"/>
              <p:cNvSpPr/>
              <p:nvPr/>
            </p:nvSpPr>
            <p:spPr>
              <a:xfrm>
                <a:off x="1518354" y="2169803"/>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114" name="Rectangle 113"/>
              <p:cNvSpPr/>
              <p:nvPr/>
            </p:nvSpPr>
            <p:spPr>
              <a:xfrm>
                <a:off x="1518354" y="2471567"/>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88" name="Group 87"/>
            <p:cNvGrpSpPr/>
            <p:nvPr/>
          </p:nvGrpSpPr>
          <p:grpSpPr>
            <a:xfrm>
              <a:off x="3079555" y="1468076"/>
              <a:ext cx="1033264" cy="1251834"/>
              <a:chOff x="1144442" y="1468078"/>
              <a:chExt cx="1033264" cy="1251834"/>
            </a:xfrm>
          </p:grpSpPr>
          <p:sp>
            <p:nvSpPr>
              <p:cNvPr id="89" name="Rounded Rectangle 88"/>
              <p:cNvSpPr/>
              <p:nvPr/>
            </p:nvSpPr>
            <p:spPr>
              <a:xfrm>
                <a:off x="1144442" y="1468078"/>
                <a:ext cx="1033264" cy="1251834"/>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90" name="Rectangle 89"/>
              <p:cNvSpPr/>
              <p:nvPr/>
            </p:nvSpPr>
            <p:spPr>
              <a:xfrm>
                <a:off x="1518354" y="1566275"/>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91" name="Rectangle 90"/>
              <p:cNvSpPr/>
              <p:nvPr/>
            </p:nvSpPr>
            <p:spPr>
              <a:xfrm>
                <a:off x="1518354" y="1868039"/>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92" name="Rectangle 91"/>
              <p:cNvSpPr/>
              <p:nvPr/>
            </p:nvSpPr>
            <p:spPr>
              <a:xfrm>
                <a:off x="1518354" y="2169803"/>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93" name="Rectangle 92"/>
              <p:cNvSpPr/>
              <p:nvPr/>
            </p:nvSpPr>
            <p:spPr>
              <a:xfrm>
                <a:off x="1518354" y="2471567"/>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pic>
          <p:nvPicPr>
            <p:cNvPr id="1054"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05"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62057"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80909"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30" descr="C:\Users\David Martineau\AppData\Local\Microsoft\Windows\INetCache\IE\EREW71RY\PC_tower[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99761" y="2942266"/>
              <a:ext cx="1405552" cy="1560646"/>
            </a:xfrm>
            <a:prstGeom prst="rect">
              <a:avLst/>
            </a:prstGeom>
            <a:noFill/>
            <a:extLst>
              <a:ext uri="{909E8E84-426E-40DD-AFC4-6F175D3DCCD1}">
                <a14:hiddenFill xmlns:a14="http://schemas.microsoft.com/office/drawing/2010/main">
                  <a:solidFill>
                    <a:srgbClr val="FFFFFF"/>
                  </a:solidFill>
                </a14:hiddenFill>
              </a:ext>
            </a:extLst>
          </p:spPr>
        </p:pic>
        <p:sp>
          <p:nvSpPr>
            <p:cNvPr id="10" name="Up Arrow 9"/>
            <p:cNvSpPr/>
            <p:nvPr/>
          </p:nvSpPr>
          <p:spPr>
            <a:xfrm flipV="1">
              <a:off x="1471293"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97" name="Up Arrow 96"/>
            <p:cNvSpPr/>
            <p:nvPr/>
          </p:nvSpPr>
          <p:spPr>
            <a:xfrm flipV="1">
              <a:off x="3405549" y="2769870"/>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54" name="Up Arrow 153"/>
            <p:cNvSpPr/>
            <p:nvPr/>
          </p:nvSpPr>
          <p:spPr>
            <a:xfrm flipV="1">
              <a:off x="5324401" y="2769872"/>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69" name="Up Arrow 168"/>
            <p:cNvSpPr/>
            <p:nvPr/>
          </p:nvSpPr>
          <p:spPr>
            <a:xfrm flipV="1">
              <a:off x="7216333" y="2769872"/>
              <a:ext cx="379562" cy="172394"/>
            </a:xfrm>
            <a:prstGeom prst="upArrow">
              <a:avLst/>
            </a:prstGeom>
            <a:solidFill>
              <a:srgbClr val="7AA9D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nvGrpSpPr>
            <p:cNvPr id="2" name="Group 1"/>
            <p:cNvGrpSpPr/>
            <p:nvPr/>
          </p:nvGrpSpPr>
          <p:grpSpPr>
            <a:xfrm>
              <a:off x="1144442" y="1468078"/>
              <a:ext cx="1033264" cy="1251834"/>
              <a:chOff x="1144442" y="1468078"/>
              <a:chExt cx="1033264" cy="1251834"/>
            </a:xfrm>
          </p:grpSpPr>
          <p:sp>
            <p:nvSpPr>
              <p:cNvPr id="62" name="Rounded Rectangle 61"/>
              <p:cNvSpPr/>
              <p:nvPr/>
            </p:nvSpPr>
            <p:spPr>
              <a:xfrm>
                <a:off x="1144442" y="1468078"/>
                <a:ext cx="1033264" cy="1251834"/>
              </a:xfrm>
              <a:prstGeom prst="roundRect">
                <a:avLst>
                  <a:gd name="adj" fmla="val 12318"/>
                </a:avLst>
              </a:prstGeom>
              <a:solidFill>
                <a:srgbClr val="7AA9D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t" anchorCtr="0"/>
              <a:lstStyle/>
              <a:p>
                <a:pPr algn="ctr"/>
                <a:r>
                  <a:rPr lang="en-GB" sz="1100" dirty="0" smtClean="0">
                    <a:solidFill>
                      <a:schemeClr val="tx1"/>
                    </a:solidFill>
                  </a:rPr>
                  <a:t>process</a:t>
                </a:r>
                <a:endParaRPr lang="en-GB" sz="1200" dirty="0">
                  <a:solidFill>
                    <a:schemeClr val="tx1"/>
                  </a:solidFill>
                </a:endParaRPr>
              </a:p>
            </p:txBody>
          </p:sp>
          <p:sp>
            <p:nvSpPr>
              <p:cNvPr id="81" name="Rectangle 80"/>
              <p:cNvSpPr/>
              <p:nvPr/>
            </p:nvSpPr>
            <p:spPr>
              <a:xfrm>
                <a:off x="1518354" y="1566275"/>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82" name="Rectangle 81"/>
              <p:cNvSpPr/>
              <p:nvPr/>
            </p:nvSpPr>
            <p:spPr>
              <a:xfrm>
                <a:off x="1518354" y="1868039"/>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83" name="Rectangle 82"/>
              <p:cNvSpPr/>
              <p:nvPr/>
            </p:nvSpPr>
            <p:spPr>
              <a:xfrm>
                <a:off x="1518354" y="2169803"/>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sp>
            <p:nvSpPr>
              <p:cNvPr id="84" name="Rectangle 83"/>
              <p:cNvSpPr/>
              <p:nvPr/>
            </p:nvSpPr>
            <p:spPr>
              <a:xfrm>
                <a:off x="1518354" y="2471567"/>
                <a:ext cx="579120" cy="151275"/>
              </a:xfrm>
              <a:prstGeom prst="rect">
                <a:avLst/>
              </a:prstGeom>
              <a:solidFill>
                <a:srgbClr val="C3D8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tx1"/>
                    </a:solidFill>
                  </a:rPr>
                  <a:t>thread</a:t>
                </a:r>
                <a:endParaRPr lang="en-GB" sz="1000" dirty="0">
                  <a:solidFill>
                    <a:schemeClr val="tx1"/>
                  </a:solidFill>
                </a:endParaRPr>
              </a:p>
            </p:txBody>
          </p:sp>
        </p:grpSp>
        <p:grpSp>
          <p:nvGrpSpPr>
            <p:cNvPr id="121" name="Group 120"/>
            <p:cNvGrpSpPr/>
            <p:nvPr/>
          </p:nvGrpSpPr>
          <p:grpSpPr>
            <a:xfrm>
              <a:off x="1144442" y="4502912"/>
              <a:ext cx="6789821" cy="683738"/>
              <a:chOff x="1144442" y="4502912"/>
              <a:chExt cx="6789821" cy="683738"/>
            </a:xfrm>
          </p:grpSpPr>
          <p:sp>
            <p:nvSpPr>
              <p:cNvPr id="122" name="Up-Down Arrow 121"/>
              <p:cNvSpPr/>
              <p:nvPr/>
            </p:nvSpPr>
            <p:spPr>
              <a:xfrm>
                <a:off x="3367803" y="4502912"/>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3" name="Up-Down Arrow 122"/>
              <p:cNvSpPr/>
              <p:nvPr/>
            </p:nvSpPr>
            <p:spPr>
              <a:xfrm>
                <a:off x="5292723" y="4505336"/>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4" name="Up-Down Arrow 123"/>
              <p:cNvSpPr/>
              <p:nvPr/>
            </p:nvSpPr>
            <p:spPr>
              <a:xfrm>
                <a:off x="7205271" y="4502912"/>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5" name="Rectangle 124"/>
              <p:cNvSpPr/>
              <p:nvPr/>
            </p:nvSpPr>
            <p:spPr>
              <a:xfrm>
                <a:off x="1144442" y="5051766"/>
                <a:ext cx="6789821" cy="13488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6" name="Up-Down Arrow 125"/>
              <p:cNvSpPr/>
              <p:nvPr/>
            </p:nvSpPr>
            <p:spPr>
              <a:xfrm>
                <a:off x="1448951" y="4505336"/>
                <a:ext cx="424247" cy="546430"/>
              </a:xfrm>
              <a:prstGeom prst="upDownArrow">
                <a:avLst>
                  <a:gd name="adj1" fmla="val 50000"/>
                  <a:gd name="adj2" fmla="val 33733"/>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7" name="TextBox 126"/>
              <p:cNvSpPr txBox="1"/>
              <p:nvPr/>
            </p:nvSpPr>
            <p:spPr>
              <a:xfrm>
                <a:off x="1873197"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sp>
            <p:nvSpPr>
              <p:cNvPr id="128" name="TextBox 127"/>
              <p:cNvSpPr txBox="1"/>
              <p:nvPr/>
            </p:nvSpPr>
            <p:spPr>
              <a:xfrm>
                <a:off x="3792049"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sp>
            <p:nvSpPr>
              <p:cNvPr id="129" name="TextBox 128"/>
              <p:cNvSpPr txBox="1"/>
              <p:nvPr/>
            </p:nvSpPr>
            <p:spPr>
              <a:xfrm>
                <a:off x="5710902" y="4588941"/>
                <a:ext cx="1494605" cy="369332"/>
              </a:xfrm>
              <a:prstGeom prst="rect">
                <a:avLst/>
              </a:prstGeom>
              <a:noFill/>
            </p:spPr>
            <p:txBody>
              <a:bodyPr wrap="square" rtlCol="0">
                <a:spAutoFit/>
              </a:bodyPr>
              <a:lstStyle/>
              <a:p>
                <a:pPr algn="ctr"/>
                <a:r>
                  <a:rPr lang="en-GB" b="1" dirty="0" smtClean="0">
                    <a:solidFill>
                      <a:schemeClr val="accent3"/>
                    </a:solidFill>
                  </a:rPr>
                  <a:t>MPI</a:t>
                </a:r>
                <a:endParaRPr lang="en-GB" b="1" dirty="0">
                  <a:solidFill>
                    <a:schemeClr val="accent3"/>
                  </a:solidFill>
                </a:endParaRPr>
              </a:p>
            </p:txBody>
          </p:sp>
        </p:grpSp>
      </p:grpSp>
      <p:sp>
        <p:nvSpPr>
          <p:cNvPr id="130" name="TextBox 129"/>
          <p:cNvSpPr txBox="1"/>
          <p:nvPr/>
        </p:nvSpPr>
        <p:spPr>
          <a:xfrm>
            <a:off x="1144442" y="5365630"/>
            <a:ext cx="6790825" cy="369332"/>
          </a:xfrm>
          <a:prstGeom prst="rect">
            <a:avLst/>
          </a:prstGeom>
          <a:noFill/>
        </p:spPr>
        <p:txBody>
          <a:bodyPr wrap="square" rtlCol="0">
            <a:spAutoFit/>
          </a:bodyPr>
          <a:lstStyle/>
          <a:p>
            <a:pPr algn="ctr"/>
            <a:r>
              <a:rPr lang="en-GB" dirty="0"/>
              <a:t>D</a:t>
            </a:r>
            <a:r>
              <a:rPr lang="en-GB" dirty="0" smtClean="0"/>
              <a:t>omain decomposition per node &amp; multi-threading within node</a:t>
            </a:r>
            <a:endParaRPr lang="en-GB" dirty="0"/>
          </a:p>
        </p:txBody>
      </p:sp>
    </p:spTree>
    <p:extLst>
      <p:ext uri="{BB962C8B-B14F-4D97-AF65-F5344CB8AC3E}">
        <p14:creationId xmlns:p14="http://schemas.microsoft.com/office/powerpoint/2010/main" val="375645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dirty="0"/>
              <a:t>performance</a:t>
            </a:r>
          </a:p>
        </p:txBody>
      </p:sp>
      <p:sp>
        <p:nvSpPr>
          <p:cNvPr id="8" name="Content Placeholder 7"/>
          <p:cNvSpPr>
            <a:spLocks noGrp="1"/>
          </p:cNvSpPr>
          <p:nvPr>
            <p:ph sz="quarter" idx="13"/>
          </p:nvPr>
        </p:nvSpPr>
        <p:spPr>
          <a:xfrm>
            <a:off x="467544" y="620688"/>
            <a:ext cx="8208912" cy="647799"/>
          </a:xfrm>
        </p:spPr>
        <p:txBody>
          <a:bodyPr/>
          <a:lstStyle/>
          <a:p>
            <a:r>
              <a:rPr lang="en-GB" sz="3200" dirty="0">
                <a:solidFill>
                  <a:srgbClr val="7AA9D2"/>
                </a:solidFill>
              </a:rPr>
              <a:t>hybrid </a:t>
            </a:r>
            <a:r>
              <a:rPr lang="en-GB" sz="3200" dirty="0" smtClean="0">
                <a:solidFill>
                  <a:srgbClr val="7AA9D2"/>
                </a:solidFill>
              </a:rPr>
              <a:t>parallelisation</a:t>
            </a:r>
            <a:endParaRPr lang="en-GB" sz="3200" dirty="0">
              <a:solidFill>
                <a:srgbClr val="7AA9D2"/>
              </a:solidFill>
            </a:endParaRPr>
          </a:p>
        </p:txBody>
      </p:sp>
      <p:sp>
        <p:nvSpPr>
          <p:cNvPr id="5" name="Footer Placeholder 4"/>
          <p:cNvSpPr>
            <a:spLocks noGrp="1"/>
          </p:cNvSpPr>
          <p:nvPr>
            <p:ph type="ftr" sz="quarter" idx="11"/>
          </p:nvPr>
        </p:nvSpPr>
        <p:spPr/>
        <p:txBody>
          <a:bodyPr/>
          <a:lstStyle/>
          <a:p>
            <a:r>
              <a:rPr lang="en-GB" smtClean="0"/>
              <a:t>ICSC 2016 | iconCFD Conference | November 2016</a:t>
            </a:r>
            <a:endParaRPr lang="en-GB" dirty="0"/>
          </a:p>
        </p:txBody>
      </p:sp>
      <p:pic>
        <p:nvPicPr>
          <p:cNvPr id="9" name="Picture 4" descr="http://wiki.ccs.tulane.edu/images/9/90/OMPexecModel.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32240" y="1988840"/>
            <a:ext cx="2240433" cy="351740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6"/>
          <p:cNvSpPr txBox="1"/>
          <p:nvPr/>
        </p:nvSpPr>
        <p:spPr>
          <a:xfrm>
            <a:off x="611561" y="1725783"/>
            <a:ext cx="5418303" cy="31947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ts val="0"/>
              </a:spcBef>
              <a:defRPr/>
            </a:pPr>
            <a:r>
              <a:rPr lang="en-GB" b="1" dirty="0" smtClean="0"/>
              <a:t>Implementation:</a:t>
            </a:r>
          </a:p>
          <a:p>
            <a:pPr marL="342900" indent="-342900">
              <a:lnSpc>
                <a:spcPct val="120000"/>
              </a:lnSpc>
              <a:spcBef>
                <a:spcPts val="0"/>
              </a:spcBef>
              <a:buBlip>
                <a:blip r:embed="rId3"/>
              </a:buBlip>
              <a:defRPr/>
            </a:pPr>
            <a:endParaRPr lang="en-GB" dirty="0" smtClean="0"/>
          </a:p>
          <a:p>
            <a:pPr marL="342900" indent="-342900">
              <a:lnSpc>
                <a:spcPct val="120000"/>
              </a:lnSpc>
              <a:spcBef>
                <a:spcPts val="0"/>
              </a:spcBef>
              <a:buBlip>
                <a:blip r:embed="rId3"/>
              </a:buBlip>
              <a:defRPr/>
            </a:pPr>
            <a:r>
              <a:rPr lang="en-GB" dirty="0" smtClean="0"/>
              <a:t>Using </a:t>
            </a:r>
            <a:r>
              <a:rPr lang="en-GB" dirty="0"/>
              <a:t>“fork-join” multi-threading model</a:t>
            </a:r>
          </a:p>
          <a:p>
            <a:pPr marL="800100" lvl="1" indent="-342900">
              <a:lnSpc>
                <a:spcPct val="120000"/>
              </a:lnSpc>
              <a:buBlip>
                <a:blip r:embed="rId3"/>
              </a:buBlip>
              <a:defRPr/>
            </a:pPr>
            <a:r>
              <a:rPr lang="en-GB" sz="1600" dirty="0"/>
              <a:t>Multi-threading can be added </a:t>
            </a:r>
            <a:r>
              <a:rPr lang="en-GB" sz="1600" dirty="0" smtClean="0"/>
              <a:t>progressively</a:t>
            </a:r>
          </a:p>
          <a:p>
            <a:pPr lvl="1">
              <a:lnSpc>
                <a:spcPct val="120000"/>
              </a:lnSpc>
              <a:defRPr/>
            </a:pPr>
            <a:endParaRPr lang="en-GB" sz="1600" dirty="0"/>
          </a:p>
          <a:p>
            <a:pPr marL="342900" indent="-342900">
              <a:lnSpc>
                <a:spcPct val="120000"/>
              </a:lnSpc>
              <a:spcBef>
                <a:spcPts val="0"/>
              </a:spcBef>
              <a:buBlip>
                <a:blip r:embed="rId3"/>
              </a:buBlip>
              <a:defRPr/>
            </a:pPr>
            <a:r>
              <a:rPr lang="en-GB" dirty="0"/>
              <a:t>Added </a:t>
            </a:r>
            <a:r>
              <a:rPr lang="en-GB" dirty="0" err="1"/>
              <a:t>OpenMP</a:t>
            </a:r>
            <a:r>
              <a:rPr lang="en-GB" dirty="0"/>
              <a:t> directives to:</a:t>
            </a:r>
          </a:p>
          <a:p>
            <a:pPr marL="800100" lvl="1" indent="-342900">
              <a:lnSpc>
                <a:spcPct val="120000"/>
              </a:lnSpc>
              <a:buBlip>
                <a:blip r:embed="rId3"/>
              </a:buBlip>
              <a:defRPr/>
            </a:pPr>
            <a:r>
              <a:rPr lang="en-GB" sz="1600" dirty="0"/>
              <a:t>All mesh quality checks</a:t>
            </a:r>
          </a:p>
          <a:p>
            <a:pPr marL="800100" lvl="1" indent="-342900">
              <a:lnSpc>
                <a:spcPct val="120000"/>
              </a:lnSpc>
              <a:buBlip>
                <a:blip r:embed="rId3"/>
              </a:buBlip>
              <a:defRPr/>
            </a:pPr>
            <a:r>
              <a:rPr lang="en-GB" sz="1600" dirty="0"/>
              <a:t>Mesh topology relations</a:t>
            </a:r>
          </a:p>
          <a:p>
            <a:pPr marL="800100" lvl="1" indent="-342900">
              <a:lnSpc>
                <a:spcPct val="120000"/>
              </a:lnSpc>
              <a:buBlip>
                <a:blip r:embed="rId3"/>
              </a:buBlip>
              <a:defRPr/>
            </a:pPr>
            <a:r>
              <a:rPr lang="en-GB" sz="1600" dirty="0"/>
              <a:t>Cell and face quantities (e.g. cell centre &amp; cell volume </a:t>
            </a:r>
            <a:r>
              <a:rPr lang="en-GB" sz="1600" dirty="0" smtClean="0"/>
              <a:t>calculations</a:t>
            </a:r>
            <a:endParaRPr lang="en-GB" sz="1600" dirty="0"/>
          </a:p>
        </p:txBody>
      </p:sp>
    </p:spTree>
    <p:extLst>
      <p:ext uri="{BB962C8B-B14F-4D97-AF65-F5344CB8AC3E}">
        <p14:creationId xmlns:p14="http://schemas.microsoft.com/office/powerpoint/2010/main" val="1663587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ifications">
  <a:themeElements>
    <a:clrScheme name="ICON Theme">
      <a:dk1>
        <a:srgbClr val="0F0F0F"/>
      </a:dk1>
      <a:lt1>
        <a:srgbClr val="FFFFFF"/>
      </a:lt1>
      <a:dk2>
        <a:srgbClr val="FFFFFF"/>
      </a:dk2>
      <a:lt2>
        <a:srgbClr val="FFFFFF"/>
      </a:lt2>
      <a:accent1>
        <a:srgbClr val="FFFFFF"/>
      </a:accent1>
      <a:accent2>
        <a:srgbClr val="C0504D"/>
      </a:accent2>
      <a:accent3>
        <a:srgbClr val="9BBB59"/>
      </a:accent3>
      <a:accent4>
        <a:srgbClr val="8064A2"/>
      </a:accent4>
      <a:accent5>
        <a:srgbClr val="4BACC6"/>
      </a:accent5>
      <a:accent6>
        <a:srgbClr val="F79646"/>
      </a:accent6>
      <a:hlink>
        <a:srgbClr val="3F80BB"/>
      </a:hlink>
      <a:folHlink>
        <a:srgbClr val="3F80B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modifications</Template>
  <TotalTime>7331</TotalTime>
  <Words>1479</Words>
  <Application>Microsoft Office PowerPoint</Application>
  <PresentationFormat>On-screen Show (4:3)</PresentationFormat>
  <Paragraphs>346</Paragraphs>
  <Slides>28</Slides>
  <Notes>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modifications</vt:lpstr>
      <vt:lpstr>PowerPoint Presentation</vt:lpstr>
      <vt:lpstr>agenda</vt:lpstr>
      <vt:lpstr>INTRODUCTION</vt:lpstr>
      <vt:lpstr>INTRODUCTION</vt:lpstr>
      <vt:lpstr>performance</vt:lpstr>
      <vt:lpstr>performance</vt:lpstr>
      <vt:lpstr>performance</vt:lpstr>
      <vt:lpstr>performance</vt:lpstr>
      <vt:lpstr>performance</vt:lpstr>
      <vt:lpstr>performance</vt:lpstr>
      <vt:lpstr>performance</vt:lpstr>
      <vt:lpstr>EASE-OF-USE</vt:lpstr>
      <vt:lpstr>EASE-OF-USE</vt:lpstr>
      <vt:lpstr>EASE-OF-USE</vt:lpstr>
      <vt:lpstr>EASE-OF-USE</vt:lpstr>
      <vt:lpstr>RESULTS</vt:lpstr>
      <vt:lpstr>RESULTS</vt:lpstr>
      <vt:lpstr>RESULTS</vt:lpstr>
      <vt:lpstr>RESULTS</vt:lpstr>
      <vt:lpstr>RESULTS</vt:lpstr>
      <vt:lpstr>RESULTS</vt:lpstr>
      <vt:lpstr>RESULTS</vt:lpstr>
      <vt:lpstr>RESULTS</vt:lpstr>
      <vt:lpstr>iconCFD Mesh &amp; Wrap</vt:lpstr>
      <vt:lpstr>ACKNOWLEDGEMENTS</vt:lpstr>
      <vt:lpstr>Questions?</vt:lpstr>
      <vt:lpstr>PowerPoint Presentation</vt:lpstr>
      <vt:lpstr>Legal notices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julia</dc:creator>
  <cp:lastModifiedBy>Kostas Tsikouris</cp:lastModifiedBy>
  <cp:revision>513</cp:revision>
  <dcterms:created xsi:type="dcterms:W3CDTF">2013-03-26T14:14:36Z</dcterms:created>
  <dcterms:modified xsi:type="dcterms:W3CDTF">2016-11-01T16:52:14Z</dcterms:modified>
</cp:coreProperties>
</file>